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0"/>
  </p:notesMasterIdLst>
  <p:handoutMasterIdLst>
    <p:handoutMasterId r:id="rId41"/>
  </p:handoutMasterIdLst>
  <p:sldIdLst>
    <p:sldId id="307" r:id="rId2"/>
    <p:sldId id="342" r:id="rId3"/>
    <p:sldId id="343" r:id="rId4"/>
    <p:sldId id="333" r:id="rId5"/>
    <p:sldId id="334" r:id="rId6"/>
    <p:sldId id="344" r:id="rId7"/>
    <p:sldId id="345" r:id="rId8"/>
    <p:sldId id="352" r:id="rId9"/>
    <p:sldId id="346" r:id="rId10"/>
    <p:sldId id="354" r:id="rId11"/>
    <p:sldId id="348" r:id="rId12"/>
    <p:sldId id="356" r:id="rId13"/>
    <p:sldId id="349" r:id="rId14"/>
    <p:sldId id="355" r:id="rId15"/>
    <p:sldId id="358" r:id="rId16"/>
    <p:sldId id="359" r:id="rId17"/>
    <p:sldId id="360" r:id="rId18"/>
    <p:sldId id="361" r:id="rId19"/>
    <p:sldId id="357" r:id="rId20"/>
    <p:sldId id="335" r:id="rId21"/>
    <p:sldId id="363" r:id="rId22"/>
    <p:sldId id="304" r:id="rId23"/>
    <p:sldId id="362" r:id="rId24"/>
    <p:sldId id="297" r:id="rId25"/>
    <p:sldId id="373" r:id="rId26"/>
    <p:sldId id="298" r:id="rId27"/>
    <p:sldId id="366" r:id="rId28"/>
    <p:sldId id="365" r:id="rId29"/>
    <p:sldId id="367" r:id="rId30"/>
    <p:sldId id="368" r:id="rId31"/>
    <p:sldId id="369" r:id="rId32"/>
    <p:sldId id="372" r:id="rId33"/>
    <p:sldId id="374" r:id="rId34"/>
    <p:sldId id="375" r:id="rId35"/>
    <p:sldId id="327" r:id="rId36"/>
    <p:sldId id="370" r:id="rId37"/>
    <p:sldId id="328" r:id="rId38"/>
    <p:sldId id="371" r:id="rId39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A7D17D"/>
    <a:srgbClr val="A4D098"/>
    <a:srgbClr val="CFF1D5"/>
    <a:srgbClr val="C8E6BE"/>
    <a:srgbClr val="B82300"/>
    <a:srgbClr val="95B850"/>
    <a:srgbClr val="3F71E1"/>
    <a:srgbClr val="81A2EB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8856" autoAdjust="0"/>
  </p:normalViewPr>
  <p:slideViewPr>
    <p:cSldViewPr>
      <p:cViewPr>
        <p:scale>
          <a:sx n="100" d="100"/>
          <a:sy n="100" d="100"/>
        </p:scale>
        <p:origin x="-51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785FA-5B1C-421F-B2EE-5604ACAB42B4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A67A15-E030-4FF1-917C-0EDEDBD0DD97}">
      <dgm:prSet phldrT="[Текст]" custT="1"/>
      <dgm:spPr>
        <a:xfrm>
          <a:off x="463042" y="111959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Водоснабжение</a:t>
          </a:r>
        </a:p>
      </dgm:t>
    </dgm:pt>
    <dgm:pt modelId="{E2448816-9A10-4A3E-A63A-5B5E5E4D92EF}" type="parTrans" cxnId="{988A2F80-7411-48FD-8A01-D8B6A9545338}">
      <dgm:prSet/>
      <dgm:spPr/>
      <dgm:t>
        <a:bodyPr/>
        <a:lstStyle/>
        <a:p>
          <a:endParaRPr lang="ru-RU" sz="2400"/>
        </a:p>
      </dgm:t>
    </dgm:pt>
    <dgm:pt modelId="{BA95649E-2FC2-49E3-951A-5D419A6FBEB5}" type="sibTrans" cxnId="{988A2F80-7411-48FD-8A01-D8B6A9545338}">
      <dgm:prSet/>
      <dgm:spPr/>
      <dgm:t>
        <a:bodyPr/>
        <a:lstStyle/>
        <a:p>
          <a:endParaRPr lang="ru-RU" sz="2400"/>
        </a:p>
      </dgm:t>
    </dgm:pt>
    <dgm:pt modelId="{936B9394-58A0-49AD-81C1-FF4D36C9F364}">
      <dgm:prSet phldrT="[Текст]" custT="1"/>
      <dgm:spPr>
        <a:xfrm>
          <a:off x="463042" y="83772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Дорожная деятельность</a:t>
          </a:r>
        </a:p>
      </dgm:t>
    </dgm:pt>
    <dgm:pt modelId="{E2373EE7-98CA-4B11-878A-38704EEEEBC6}" type="parTrans" cxnId="{A761F2FF-F93D-4ED0-B589-C7A76D217B9D}">
      <dgm:prSet/>
      <dgm:spPr/>
      <dgm:t>
        <a:bodyPr/>
        <a:lstStyle/>
        <a:p>
          <a:endParaRPr lang="ru-RU" sz="2400"/>
        </a:p>
      </dgm:t>
    </dgm:pt>
    <dgm:pt modelId="{CB0C2B38-31B2-4DAF-B28C-6D8BD9FEDF35}" type="sibTrans" cxnId="{A761F2FF-F93D-4ED0-B589-C7A76D217B9D}">
      <dgm:prSet/>
      <dgm:spPr/>
      <dgm:t>
        <a:bodyPr/>
        <a:lstStyle/>
        <a:p>
          <a:endParaRPr lang="ru-RU" sz="2400"/>
        </a:p>
      </dgm:t>
    </dgm:pt>
    <dgm:pt modelId="{E3B06F87-0F87-4E0B-BEB8-1E7EC8D4E947}">
      <dgm:prSet phldrT="[Текст]" custT="1"/>
      <dgm:spPr>
        <a:xfrm>
          <a:off x="463042" y="156348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Пожарная безопасность</a:t>
          </a:r>
        </a:p>
      </dgm:t>
    </dgm:pt>
    <dgm:pt modelId="{92467736-90E1-43A9-8A82-F1B33E948B96}" type="parTrans" cxnId="{10A26A11-C674-425C-9907-F97536235E08}">
      <dgm:prSet/>
      <dgm:spPr/>
      <dgm:t>
        <a:bodyPr/>
        <a:lstStyle/>
        <a:p>
          <a:endParaRPr lang="ru-RU" sz="2400"/>
        </a:p>
      </dgm:t>
    </dgm:pt>
    <dgm:pt modelId="{8DA1B3DB-1E73-4E7B-B8FA-09CED7AAD0C9}" type="sibTrans" cxnId="{10A26A11-C674-425C-9907-F97536235E08}">
      <dgm:prSet/>
      <dgm:spPr/>
      <dgm:t>
        <a:bodyPr/>
        <a:lstStyle/>
        <a:p>
          <a:endParaRPr lang="ru-RU" sz="2400"/>
        </a:p>
      </dgm:t>
    </dgm:pt>
    <dgm:pt modelId="{CE01E855-D8E6-4D98-B49F-F11465EA73E7}">
      <dgm:prSet phldrT="[Текст]" custT="1"/>
      <dgm:spPr>
        <a:xfrm>
          <a:off x="463042" y="2289239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Памятники и монументы</a:t>
          </a:r>
        </a:p>
      </dgm:t>
    </dgm:pt>
    <dgm:pt modelId="{7A7982BC-D37B-46D9-AACE-10586CCC0A40}" type="parTrans" cxnId="{1A8F7A36-E16D-4AF9-8561-794AE2D4E5D9}">
      <dgm:prSet/>
      <dgm:spPr/>
      <dgm:t>
        <a:bodyPr/>
        <a:lstStyle/>
        <a:p>
          <a:endParaRPr lang="ru-RU" sz="2400"/>
        </a:p>
      </dgm:t>
    </dgm:pt>
    <dgm:pt modelId="{129FBE28-CC28-4BBE-A9CB-DF8887883246}" type="sibTrans" cxnId="{1A8F7A36-E16D-4AF9-8561-794AE2D4E5D9}">
      <dgm:prSet/>
      <dgm:spPr/>
      <dgm:t>
        <a:bodyPr/>
        <a:lstStyle/>
        <a:p>
          <a:endParaRPr lang="ru-RU" sz="2400"/>
        </a:p>
      </dgm:t>
    </dgm:pt>
    <dgm:pt modelId="{CBDA55A5-FBC8-4624-A84F-8E752CAF01EE}">
      <dgm:prSet phldrT="[Текст]" custT="1"/>
      <dgm:spPr>
        <a:xfrm>
          <a:off x="463042" y="301500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Освещение</a:t>
          </a:r>
        </a:p>
      </dgm:t>
    </dgm:pt>
    <dgm:pt modelId="{5945720E-C024-4A09-BFC6-FC7D09934242}" type="parTrans" cxnId="{F1A18737-D204-4257-AD12-A57229A10075}">
      <dgm:prSet/>
      <dgm:spPr/>
      <dgm:t>
        <a:bodyPr/>
        <a:lstStyle/>
        <a:p>
          <a:endParaRPr lang="ru-RU" sz="2400"/>
        </a:p>
      </dgm:t>
    </dgm:pt>
    <dgm:pt modelId="{8329560C-D6FA-4D01-B672-47827D4F056A}" type="sibTrans" cxnId="{F1A18737-D204-4257-AD12-A57229A10075}">
      <dgm:prSet/>
      <dgm:spPr/>
      <dgm:t>
        <a:bodyPr/>
        <a:lstStyle/>
        <a:p>
          <a:endParaRPr lang="ru-RU" sz="2400"/>
        </a:p>
      </dgm:t>
    </dgm:pt>
    <dgm:pt modelId="{0DBCD285-4CB9-47CD-8B55-8882124D8DBB}">
      <dgm:prSet phldrT="[Текст]" custT="1"/>
      <dgm:spPr>
        <a:xfrm>
          <a:off x="463042" y="374076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Фонтаны</a:t>
          </a:r>
        </a:p>
      </dgm:t>
    </dgm:pt>
    <dgm:pt modelId="{F489F8D2-5B50-4E3B-B8DD-D2E9B5146BC2}" type="parTrans" cxnId="{213AB7E0-6213-42B3-AD0B-E4D206B2A58D}">
      <dgm:prSet/>
      <dgm:spPr/>
      <dgm:t>
        <a:bodyPr/>
        <a:lstStyle/>
        <a:p>
          <a:endParaRPr lang="ru-RU" sz="2400"/>
        </a:p>
      </dgm:t>
    </dgm:pt>
    <dgm:pt modelId="{100EE610-B574-446C-9136-E695728A3A46}" type="sibTrans" cxnId="{213AB7E0-6213-42B3-AD0B-E4D206B2A58D}">
      <dgm:prSet/>
      <dgm:spPr/>
      <dgm:t>
        <a:bodyPr/>
        <a:lstStyle/>
        <a:p>
          <a:endParaRPr lang="ru-RU" sz="2400"/>
        </a:p>
      </dgm:t>
    </dgm:pt>
    <dgm:pt modelId="{F458C250-82FD-4483-92D9-9BF00744F4E3}">
      <dgm:prSet phldrT="[Текст]" custT="1"/>
      <dgm:spPr>
        <a:xfrm>
          <a:off x="463042" y="446652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 архитектурные формы</a:t>
          </a:r>
        </a:p>
      </dgm:t>
    </dgm:pt>
    <dgm:pt modelId="{E3076ABA-0F55-402F-898A-E6FAF6E505CD}" type="parTrans" cxnId="{195FDD53-9A1E-4FD3-93F9-21B2379DC4EF}">
      <dgm:prSet/>
      <dgm:spPr/>
      <dgm:t>
        <a:bodyPr/>
        <a:lstStyle/>
        <a:p>
          <a:endParaRPr lang="ru-RU" sz="2400"/>
        </a:p>
      </dgm:t>
    </dgm:pt>
    <dgm:pt modelId="{9846D02B-DD90-4B91-8AE3-DDF51B7AD613}" type="sibTrans" cxnId="{195FDD53-9A1E-4FD3-93F9-21B2379DC4EF}">
      <dgm:prSet/>
      <dgm:spPr/>
      <dgm:t>
        <a:bodyPr/>
        <a:lstStyle/>
        <a:p>
          <a:endParaRPr lang="ru-RU" sz="2400"/>
        </a:p>
      </dgm:t>
    </dgm:pt>
    <dgm:pt modelId="{7D6F5960-194E-4701-86BA-40FEEDF3C491}">
      <dgm:prSet phldrT="[Текст]" custT="1"/>
      <dgm:spPr>
        <a:xfrm>
          <a:off x="463042" y="519228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Озеленение</a:t>
          </a:r>
        </a:p>
      </dgm:t>
    </dgm:pt>
    <dgm:pt modelId="{57DF7379-57AE-4B53-A31D-3BBA58D05840}" type="parTrans" cxnId="{490B9ACA-A61F-44AB-8631-54B6399C21CF}">
      <dgm:prSet/>
      <dgm:spPr/>
      <dgm:t>
        <a:bodyPr/>
        <a:lstStyle/>
        <a:p>
          <a:endParaRPr lang="ru-RU" sz="2400"/>
        </a:p>
      </dgm:t>
    </dgm:pt>
    <dgm:pt modelId="{495B07ED-6CD4-45F2-B330-1F6EC0127614}" type="sibTrans" cxnId="{490B9ACA-A61F-44AB-8631-54B6399C21CF}">
      <dgm:prSet/>
      <dgm:spPr/>
      <dgm:t>
        <a:bodyPr/>
        <a:lstStyle/>
        <a:p>
          <a:endParaRPr lang="ru-RU" sz="2400"/>
        </a:p>
      </dgm:t>
    </dgm:pt>
    <dgm:pt modelId="{9366255F-7F12-4769-A936-88CFD91C619A}" type="pres">
      <dgm:prSet presAssocID="{EDB785FA-5B1C-421F-B2EE-5604ACAB42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CEDDE-FE49-42DC-A0B8-8D07A30E6FB5}" type="pres">
      <dgm:prSet presAssocID="{54A67A15-E030-4FF1-917C-0EDEDBD0DD97}" presName="parentLin" presStyleCnt="0"/>
      <dgm:spPr/>
    </dgm:pt>
    <dgm:pt modelId="{800A1E56-9071-4362-9B70-AAC17FA49A5C}" type="pres">
      <dgm:prSet presAssocID="{54A67A15-E030-4FF1-917C-0EDEDBD0DD9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0468C09-9755-486F-AAC2-8AD4912A253F}" type="pres">
      <dgm:prSet presAssocID="{54A67A15-E030-4FF1-917C-0EDEDBD0DD9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D7614-8F00-4436-9F12-7E89A8738693}" type="pres">
      <dgm:prSet presAssocID="{54A67A15-E030-4FF1-917C-0EDEDBD0DD97}" presName="negativeSpace" presStyleCnt="0"/>
      <dgm:spPr/>
    </dgm:pt>
    <dgm:pt modelId="{E01EF6AA-4709-4EAC-AB07-AB588AE55551}" type="pres">
      <dgm:prSet presAssocID="{54A67A15-E030-4FF1-917C-0EDEDBD0DD97}" presName="childText" presStyleLbl="conFgAcc1" presStyleIdx="0" presStyleCnt="8">
        <dgm:presLayoutVars>
          <dgm:bulletEnabled val="1"/>
        </dgm:presLayoutVars>
      </dgm:prSet>
      <dgm:spPr>
        <a:xfrm>
          <a:off x="0" y="34812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A6901597-EA77-410A-82FB-0E110528A3B0}" type="pres">
      <dgm:prSet presAssocID="{BA95649E-2FC2-49E3-951A-5D419A6FBEB5}" presName="spaceBetweenRectangles" presStyleCnt="0"/>
      <dgm:spPr/>
    </dgm:pt>
    <dgm:pt modelId="{A620E7EC-8CBD-42D3-B2C3-57E909FA8944}" type="pres">
      <dgm:prSet presAssocID="{936B9394-58A0-49AD-81C1-FF4D36C9F364}" presName="parentLin" presStyleCnt="0"/>
      <dgm:spPr/>
    </dgm:pt>
    <dgm:pt modelId="{E43CF3FF-1AB1-479F-ADA0-7B9AF40AC761}" type="pres">
      <dgm:prSet presAssocID="{936B9394-58A0-49AD-81C1-FF4D36C9F36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1047EEF-5DF8-4EC7-A77A-DBC1391889EE}" type="pres">
      <dgm:prSet presAssocID="{936B9394-58A0-49AD-81C1-FF4D36C9F36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AF36E-3CC9-401B-849E-5D21DEA94031}" type="pres">
      <dgm:prSet presAssocID="{936B9394-58A0-49AD-81C1-FF4D36C9F364}" presName="negativeSpace" presStyleCnt="0"/>
      <dgm:spPr/>
    </dgm:pt>
    <dgm:pt modelId="{D970456A-E4A4-4FE6-8FB4-28A2DE8C2C3A}" type="pres">
      <dgm:prSet presAssocID="{936B9394-58A0-49AD-81C1-FF4D36C9F364}" presName="childText" presStyleLbl="conFgAcc1" presStyleIdx="1" presStyleCnt="8">
        <dgm:presLayoutVars>
          <dgm:bulletEnabled val="1"/>
        </dgm:presLayoutVars>
      </dgm:prSet>
      <dgm:spPr>
        <a:xfrm>
          <a:off x="0" y="107388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1EA74B95-6C1A-45A6-8AB5-7FBA115566C9}" type="pres">
      <dgm:prSet presAssocID="{CB0C2B38-31B2-4DAF-B28C-6D8BD9FEDF35}" presName="spaceBetweenRectangles" presStyleCnt="0"/>
      <dgm:spPr/>
    </dgm:pt>
    <dgm:pt modelId="{568CD012-9507-4B2C-966D-4ED1B0A6C255}" type="pres">
      <dgm:prSet presAssocID="{E3B06F87-0F87-4E0B-BEB8-1E7EC8D4E947}" presName="parentLin" presStyleCnt="0"/>
      <dgm:spPr/>
    </dgm:pt>
    <dgm:pt modelId="{ACAC46EB-10F9-4A12-B08B-91E42DD7D034}" type="pres">
      <dgm:prSet presAssocID="{E3B06F87-0F87-4E0B-BEB8-1E7EC8D4E947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6D3B974F-201C-46B0-B2B5-CA720F7B6112}" type="pres">
      <dgm:prSet presAssocID="{E3B06F87-0F87-4E0B-BEB8-1E7EC8D4E94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E67BC-9D14-4A65-91B4-A0583D0CE9BB}" type="pres">
      <dgm:prSet presAssocID="{E3B06F87-0F87-4E0B-BEB8-1E7EC8D4E947}" presName="negativeSpace" presStyleCnt="0"/>
      <dgm:spPr/>
    </dgm:pt>
    <dgm:pt modelId="{22714683-F9CE-4FD7-95AF-4C5F13F33BDE}" type="pres">
      <dgm:prSet presAssocID="{E3B06F87-0F87-4E0B-BEB8-1E7EC8D4E947}" presName="childText" presStyleLbl="conFgAcc1" presStyleIdx="2" presStyleCnt="8">
        <dgm:presLayoutVars>
          <dgm:bulletEnabled val="1"/>
        </dgm:presLayoutVars>
      </dgm:prSet>
      <dgm:spPr>
        <a:xfrm>
          <a:off x="0" y="179964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43EB9D90-5CBA-47CD-B3E3-F1E8CBEC5591}" type="pres">
      <dgm:prSet presAssocID="{8DA1B3DB-1E73-4E7B-B8FA-09CED7AAD0C9}" presName="spaceBetweenRectangles" presStyleCnt="0"/>
      <dgm:spPr/>
    </dgm:pt>
    <dgm:pt modelId="{DFA46BD3-013F-42F3-B210-C4FDA2CD5B26}" type="pres">
      <dgm:prSet presAssocID="{CE01E855-D8E6-4D98-B49F-F11465EA73E7}" presName="parentLin" presStyleCnt="0"/>
      <dgm:spPr/>
    </dgm:pt>
    <dgm:pt modelId="{FAF29616-1D28-4C31-8E2F-B8CA9E145E16}" type="pres">
      <dgm:prSet presAssocID="{CE01E855-D8E6-4D98-B49F-F11465EA73E7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7CC0451-7452-45E9-A878-E2F062D5DC1E}" type="pres">
      <dgm:prSet presAssocID="{CE01E855-D8E6-4D98-B49F-F11465EA73E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63A12-767D-4B7D-8A0B-2C73C363473D}" type="pres">
      <dgm:prSet presAssocID="{CE01E855-D8E6-4D98-B49F-F11465EA73E7}" presName="negativeSpace" presStyleCnt="0"/>
      <dgm:spPr/>
    </dgm:pt>
    <dgm:pt modelId="{1ADF3125-B030-439A-A07D-EE7A61D1DA90}" type="pres">
      <dgm:prSet presAssocID="{CE01E855-D8E6-4D98-B49F-F11465EA73E7}" presName="childText" presStyleLbl="conFgAcc1" presStyleIdx="3" presStyleCnt="8">
        <dgm:presLayoutVars>
          <dgm:bulletEnabled val="1"/>
        </dgm:presLayoutVars>
      </dgm:prSet>
      <dgm:spPr>
        <a:xfrm>
          <a:off x="0" y="2525399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034126D6-AF0F-42A0-819D-D8069D69C512}" type="pres">
      <dgm:prSet presAssocID="{129FBE28-CC28-4BBE-A9CB-DF8887883246}" presName="spaceBetweenRectangles" presStyleCnt="0"/>
      <dgm:spPr/>
    </dgm:pt>
    <dgm:pt modelId="{268CD6EC-C830-4A48-B6CE-2CA1BE142916}" type="pres">
      <dgm:prSet presAssocID="{CBDA55A5-FBC8-4624-A84F-8E752CAF01EE}" presName="parentLin" presStyleCnt="0"/>
      <dgm:spPr/>
    </dgm:pt>
    <dgm:pt modelId="{B8183514-04B3-4022-9E2B-6D1CF4E2A10D}" type="pres">
      <dgm:prSet presAssocID="{CBDA55A5-FBC8-4624-A84F-8E752CAF01EE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DC37BA2-8706-4E7E-9D78-A0101D77E7B1}" type="pres">
      <dgm:prSet presAssocID="{CBDA55A5-FBC8-4624-A84F-8E752CAF01E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A2446-8007-4477-9908-D4402EEA83EC}" type="pres">
      <dgm:prSet presAssocID="{CBDA55A5-FBC8-4624-A84F-8E752CAF01EE}" presName="negativeSpace" presStyleCnt="0"/>
      <dgm:spPr/>
    </dgm:pt>
    <dgm:pt modelId="{887ED9A6-26DA-438A-B237-576D4D89B104}" type="pres">
      <dgm:prSet presAssocID="{CBDA55A5-FBC8-4624-A84F-8E752CAF01EE}" presName="childText" presStyleLbl="conFgAcc1" presStyleIdx="4" presStyleCnt="8">
        <dgm:presLayoutVars>
          <dgm:bulletEnabled val="1"/>
        </dgm:presLayoutVars>
      </dgm:prSet>
      <dgm:spPr>
        <a:xfrm>
          <a:off x="0" y="325116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58F542D9-81FC-4008-ACC9-547952166117}" type="pres">
      <dgm:prSet presAssocID="{8329560C-D6FA-4D01-B672-47827D4F056A}" presName="spaceBetweenRectangles" presStyleCnt="0"/>
      <dgm:spPr/>
    </dgm:pt>
    <dgm:pt modelId="{1DCAA141-F471-4C51-893F-9055E3257F3C}" type="pres">
      <dgm:prSet presAssocID="{0DBCD285-4CB9-47CD-8B55-8882124D8DBB}" presName="parentLin" presStyleCnt="0"/>
      <dgm:spPr/>
    </dgm:pt>
    <dgm:pt modelId="{BCCD5BEF-B57C-4D33-8DEA-E885AD2ADA1E}" type="pres">
      <dgm:prSet presAssocID="{0DBCD285-4CB9-47CD-8B55-8882124D8DBB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0E99B6B4-2BBC-429D-BE27-658D546CE2F2}" type="pres">
      <dgm:prSet presAssocID="{0DBCD285-4CB9-47CD-8B55-8882124D8DB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5A6BF-57B9-4DA2-9D2F-1CFA26A213B7}" type="pres">
      <dgm:prSet presAssocID="{0DBCD285-4CB9-47CD-8B55-8882124D8DBB}" presName="negativeSpace" presStyleCnt="0"/>
      <dgm:spPr/>
    </dgm:pt>
    <dgm:pt modelId="{C9047BC6-F976-43D5-AA73-F676202A53C7}" type="pres">
      <dgm:prSet presAssocID="{0DBCD285-4CB9-47CD-8B55-8882124D8DBB}" presName="childText" presStyleLbl="conFgAcc1" presStyleIdx="5" presStyleCnt="8">
        <dgm:presLayoutVars>
          <dgm:bulletEnabled val="1"/>
        </dgm:presLayoutVars>
      </dgm:prSet>
      <dgm:spPr>
        <a:xfrm>
          <a:off x="0" y="397692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99F6CC93-3F4F-41E7-9C13-19D686988ABF}" type="pres">
      <dgm:prSet presAssocID="{100EE610-B574-446C-9136-E695728A3A46}" presName="spaceBetweenRectangles" presStyleCnt="0"/>
      <dgm:spPr/>
    </dgm:pt>
    <dgm:pt modelId="{3C7E5916-B32E-4733-9322-5EBE5303F4F2}" type="pres">
      <dgm:prSet presAssocID="{F458C250-82FD-4483-92D9-9BF00744F4E3}" presName="parentLin" presStyleCnt="0"/>
      <dgm:spPr/>
    </dgm:pt>
    <dgm:pt modelId="{4E1C4C87-6C8A-4A15-AA75-FE5AF952B3D8}" type="pres">
      <dgm:prSet presAssocID="{F458C250-82FD-4483-92D9-9BF00744F4E3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B660A1BF-0B4A-46B0-9FBC-D3045B910826}" type="pres">
      <dgm:prSet presAssocID="{F458C250-82FD-4483-92D9-9BF00744F4E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BEA39-18CB-4BAA-9477-CBDA6ADB1A5A}" type="pres">
      <dgm:prSet presAssocID="{F458C250-82FD-4483-92D9-9BF00744F4E3}" presName="negativeSpace" presStyleCnt="0"/>
      <dgm:spPr/>
    </dgm:pt>
    <dgm:pt modelId="{BE60A8F4-110F-4181-87C6-1C7D72FC8A68}" type="pres">
      <dgm:prSet presAssocID="{F458C250-82FD-4483-92D9-9BF00744F4E3}" presName="childText" presStyleLbl="conFgAcc1" presStyleIdx="6" presStyleCnt="8">
        <dgm:presLayoutVars>
          <dgm:bulletEnabled val="1"/>
        </dgm:presLayoutVars>
      </dgm:prSet>
      <dgm:spPr>
        <a:xfrm>
          <a:off x="0" y="470268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FD41B457-AC34-45DD-A1D3-C7BF83454BFE}" type="pres">
      <dgm:prSet presAssocID="{9846D02B-DD90-4B91-8AE3-DDF51B7AD613}" presName="spaceBetweenRectangles" presStyleCnt="0"/>
      <dgm:spPr/>
    </dgm:pt>
    <dgm:pt modelId="{F3F2232E-06CA-4F56-9C74-A973624BF82A}" type="pres">
      <dgm:prSet presAssocID="{7D6F5960-194E-4701-86BA-40FEEDF3C491}" presName="parentLin" presStyleCnt="0"/>
      <dgm:spPr/>
    </dgm:pt>
    <dgm:pt modelId="{B2489190-81C4-418C-8F05-8C5C35922B32}" type="pres">
      <dgm:prSet presAssocID="{7D6F5960-194E-4701-86BA-40FEEDF3C49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0810CF36-4A7D-4F6A-9768-9EEB4F141C0B}" type="pres">
      <dgm:prSet presAssocID="{7D6F5960-194E-4701-86BA-40FEEDF3C49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286FE-002A-491B-985D-27A2B41E3D1B}" type="pres">
      <dgm:prSet presAssocID="{7D6F5960-194E-4701-86BA-40FEEDF3C491}" presName="negativeSpace" presStyleCnt="0"/>
      <dgm:spPr/>
    </dgm:pt>
    <dgm:pt modelId="{FA9A367B-1DFE-4D26-B88F-928F456B39A1}" type="pres">
      <dgm:prSet presAssocID="{7D6F5960-194E-4701-86BA-40FEEDF3C491}" presName="childText" presStyleLbl="conFgAcc1" presStyleIdx="7" presStyleCnt="8">
        <dgm:presLayoutVars>
          <dgm:bulletEnabled val="1"/>
        </dgm:presLayoutVars>
      </dgm:prSet>
      <dgm:spPr>
        <a:xfrm>
          <a:off x="0" y="542844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EE236CC0-DA5A-49EC-8F4F-23A523E9A707}" type="presOf" srcId="{CBDA55A5-FBC8-4624-A84F-8E752CAF01EE}" destId="{3DC37BA2-8706-4E7E-9D78-A0101D77E7B1}" srcOrd="1" destOrd="0" presId="urn:microsoft.com/office/officeart/2005/8/layout/list1"/>
    <dgm:cxn modelId="{9FF7391D-6B43-4A19-8998-610EE4483A4C}" type="presOf" srcId="{CBDA55A5-FBC8-4624-A84F-8E752CAF01EE}" destId="{B8183514-04B3-4022-9E2B-6D1CF4E2A10D}" srcOrd="0" destOrd="0" presId="urn:microsoft.com/office/officeart/2005/8/layout/list1"/>
    <dgm:cxn modelId="{10A26A11-C674-425C-9907-F97536235E08}" srcId="{EDB785FA-5B1C-421F-B2EE-5604ACAB42B4}" destId="{E3B06F87-0F87-4E0B-BEB8-1E7EC8D4E947}" srcOrd="2" destOrd="0" parTransId="{92467736-90E1-43A9-8A82-F1B33E948B96}" sibTransId="{8DA1B3DB-1E73-4E7B-B8FA-09CED7AAD0C9}"/>
    <dgm:cxn modelId="{73B75A41-230C-4203-B0DF-A8FC87E050B3}" type="presOf" srcId="{E3B06F87-0F87-4E0B-BEB8-1E7EC8D4E947}" destId="{ACAC46EB-10F9-4A12-B08B-91E42DD7D034}" srcOrd="0" destOrd="0" presId="urn:microsoft.com/office/officeart/2005/8/layout/list1"/>
    <dgm:cxn modelId="{A761F2FF-F93D-4ED0-B589-C7A76D217B9D}" srcId="{EDB785FA-5B1C-421F-B2EE-5604ACAB42B4}" destId="{936B9394-58A0-49AD-81C1-FF4D36C9F364}" srcOrd="1" destOrd="0" parTransId="{E2373EE7-98CA-4B11-878A-38704EEEEBC6}" sibTransId="{CB0C2B38-31B2-4DAF-B28C-6D8BD9FEDF35}"/>
    <dgm:cxn modelId="{988A2F80-7411-48FD-8A01-D8B6A9545338}" srcId="{EDB785FA-5B1C-421F-B2EE-5604ACAB42B4}" destId="{54A67A15-E030-4FF1-917C-0EDEDBD0DD97}" srcOrd="0" destOrd="0" parTransId="{E2448816-9A10-4A3E-A63A-5B5E5E4D92EF}" sibTransId="{BA95649E-2FC2-49E3-951A-5D419A6FBEB5}"/>
    <dgm:cxn modelId="{9F34A2DB-36CB-43D0-BF14-0F4EB9A115C9}" type="presOf" srcId="{F458C250-82FD-4483-92D9-9BF00744F4E3}" destId="{B660A1BF-0B4A-46B0-9FBC-D3045B910826}" srcOrd="1" destOrd="0" presId="urn:microsoft.com/office/officeart/2005/8/layout/list1"/>
    <dgm:cxn modelId="{D2F58EE6-E140-4295-8CF9-ED6306B7BC94}" type="presOf" srcId="{E3B06F87-0F87-4E0B-BEB8-1E7EC8D4E947}" destId="{6D3B974F-201C-46B0-B2B5-CA720F7B6112}" srcOrd="1" destOrd="0" presId="urn:microsoft.com/office/officeart/2005/8/layout/list1"/>
    <dgm:cxn modelId="{9940640B-9D45-4B4B-9AF8-56FF9E8A0B67}" type="presOf" srcId="{936B9394-58A0-49AD-81C1-FF4D36C9F364}" destId="{41047EEF-5DF8-4EC7-A77A-DBC1391889EE}" srcOrd="1" destOrd="0" presId="urn:microsoft.com/office/officeart/2005/8/layout/list1"/>
    <dgm:cxn modelId="{444D18A9-36E4-4B2C-B7EA-58B57DD9D8AD}" type="presOf" srcId="{7D6F5960-194E-4701-86BA-40FEEDF3C491}" destId="{0810CF36-4A7D-4F6A-9768-9EEB4F141C0B}" srcOrd="1" destOrd="0" presId="urn:microsoft.com/office/officeart/2005/8/layout/list1"/>
    <dgm:cxn modelId="{8197A36C-5A43-4029-88F0-C502FF265B53}" type="presOf" srcId="{0DBCD285-4CB9-47CD-8B55-8882124D8DBB}" destId="{0E99B6B4-2BBC-429D-BE27-658D546CE2F2}" srcOrd="1" destOrd="0" presId="urn:microsoft.com/office/officeart/2005/8/layout/list1"/>
    <dgm:cxn modelId="{177CAA68-FA19-47E0-90BD-262F26D7C8A6}" type="presOf" srcId="{936B9394-58A0-49AD-81C1-FF4D36C9F364}" destId="{E43CF3FF-1AB1-479F-ADA0-7B9AF40AC761}" srcOrd="0" destOrd="0" presId="urn:microsoft.com/office/officeart/2005/8/layout/list1"/>
    <dgm:cxn modelId="{82CF851A-B823-4440-94F1-C710728061B3}" type="presOf" srcId="{0DBCD285-4CB9-47CD-8B55-8882124D8DBB}" destId="{BCCD5BEF-B57C-4D33-8DEA-E885AD2ADA1E}" srcOrd="0" destOrd="0" presId="urn:microsoft.com/office/officeart/2005/8/layout/list1"/>
    <dgm:cxn modelId="{31F1C8BB-AF41-4C30-B824-6ECD83C95882}" type="presOf" srcId="{EDB785FA-5B1C-421F-B2EE-5604ACAB42B4}" destId="{9366255F-7F12-4769-A936-88CFD91C619A}" srcOrd="0" destOrd="0" presId="urn:microsoft.com/office/officeart/2005/8/layout/list1"/>
    <dgm:cxn modelId="{1A8F7A36-E16D-4AF9-8561-794AE2D4E5D9}" srcId="{EDB785FA-5B1C-421F-B2EE-5604ACAB42B4}" destId="{CE01E855-D8E6-4D98-B49F-F11465EA73E7}" srcOrd="3" destOrd="0" parTransId="{7A7982BC-D37B-46D9-AACE-10586CCC0A40}" sibTransId="{129FBE28-CC28-4BBE-A9CB-DF8887883246}"/>
    <dgm:cxn modelId="{28D5025A-24BF-4DBE-ADD7-0FEC750FEDF6}" type="presOf" srcId="{F458C250-82FD-4483-92D9-9BF00744F4E3}" destId="{4E1C4C87-6C8A-4A15-AA75-FE5AF952B3D8}" srcOrd="0" destOrd="0" presId="urn:microsoft.com/office/officeart/2005/8/layout/list1"/>
    <dgm:cxn modelId="{55F1796D-FBF5-4B08-BC20-E4C7C3F6C57E}" type="presOf" srcId="{CE01E855-D8E6-4D98-B49F-F11465EA73E7}" destId="{F7CC0451-7452-45E9-A878-E2F062D5DC1E}" srcOrd="1" destOrd="0" presId="urn:microsoft.com/office/officeart/2005/8/layout/list1"/>
    <dgm:cxn modelId="{E9F319CA-99E3-4384-AA69-0C53560A99C8}" type="presOf" srcId="{54A67A15-E030-4FF1-917C-0EDEDBD0DD97}" destId="{800A1E56-9071-4362-9B70-AAC17FA49A5C}" srcOrd="0" destOrd="0" presId="urn:microsoft.com/office/officeart/2005/8/layout/list1"/>
    <dgm:cxn modelId="{213AB7E0-6213-42B3-AD0B-E4D206B2A58D}" srcId="{EDB785FA-5B1C-421F-B2EE-5604ACAB42B4}" destId="{0DBCD285-4CB9-47CD-8B55-8882124D8DBB}" srcOrd="5" destOrd="0" parTransId="{F489F8D2-5B50-4E3B-B8DD-D2E9B5146BC2}" sibTransId="{100EE610-B574-446C-9136-E695728A3A46}"/>
    <dgm:cxn modelId="{490B9ACA-A61F-44AB-8631-54B6399C21CF}" srcId="{EDB785FA-5B1C-421F-B2EE-5604ACAB42B4}" destId="{7D6F5960-194E-4701-86BA-40FEEDF3C491}" srcOrd="7" destOrd="0" parTransId="{57DF7379-57AE-4B53-A31D-3BBA58D05840}" sibTransId="{495B07ED-6CD4-45F2-B330-1F6EC0127614}"/>
    <dgm:cxn modelId="{436E5DF2-A8D7-448D-9D1D-2EB18AA6032C}" type="presOf" srcId="{CE01E855-D8E6-4D98-B49F-F11465EA73E7}" destId="{FAF29616-1D28-4C31-8E2F-B8CA9E145E16}" srcOrd="0" destOrd="0" presId="urn:microsoft.com/office/officeart/2005/8/layout/list1"/>
    <dgm:cxn modelId="{CD986B48-AE7E-43DC-B19E-356E61ECD46F}" type="presOf" srcId="{7D6F5960-194E-4701-86BA-40FEEDF3C491}" destId="{B2489190-81C4-418C-8F05-8C5C35922B32}" srcOrd="0" destOrd="0" presId="urn:microsoft.com/office/officeart/2005/8/layout/list1"/>
    <dgm:cxn modelId="{F1A18737-D204-4257-AD12-A57229A10075}" srcId="{EDB785FA-5B1C-421F-B2EE-5604ACAB42B4}" destId="{CBDA55A5-FBC8-4624-A84F-8E752CAF01EE}" srcOrd="4" destOrd="0" parTransId="{5945720E-C024-4A09-BFC6-FC7D09934242}" sibTransId="{8329560C-D6FA-4D01-B672-47827D4F056A}"/>
    <dgm:cxn modelId="{78EECB1A-24EF-4F99-9669-071196D0EEEC}" type="presOf" srcId="{54A67A15-E030-4FF1-917C-0EDEDBD0DD97}" destId="{20468C09-9755-486F-AAC2-8AD4912A253F}" srcOrd="1" destOrd="0" presId="urn:microsoft.com/office/officeart/2005/8/layout/list1"/>
    <dgm:cxn modelId="{195FDD53-9A1E-4FD3-93F9-21B2379DC4EF}" srcId="{EDB785FA-5B1C-421F-B2EE-5604ACAB42B4}" destId="{F458C250-82FD-4483-92D9-9BF00744F4E3}" srcOrd="6" destOrd="0" parTransId="{E3076ABA-0F55-402F-898A-E6FAF6E505CD}" sibTransId="{9846D02B-DD90-4B91-8AE3-DDF51B7AD613}"/>
    <dgm:cxn modelId="{06601DEE-7755-448E-ABA6-AC137CFEF6D3}" type="presParOf" srcId="{9366255F-7F12-4769-A936-88CFD91C619A}" destId="{B41CEDDE-FE49-42DC-A0B8-8D07A30E6FB5}" srcOrd="0" destOrd="0" presId="urn:microsoft.com/office/officeart/2005/8/layout/list1"/>
    <dgm:cxn modelId="{986D1751-B7A6-4313-8161-402451563B97}" type="presParOf" srcId="{B41CEDDE-FE49-42DC-A0B8-8D07A30E6FB5}" destId="{800A1E56-9071-4362-9B70-AAC17FA49A5C}" srcOrd="0" destOrd="0" presId="urn:microsoft.com/office/officeart/2005/8/layout/list1"/>
    <dgm:cxn modelId="{BD1B9883-0EBE-4A3E-9EC3-D4B637C7E390}" type="presParOf" srcId="{B41CEDDE-FE49-42DC-A0B8-8D07A30E6FB5}" destId="{20468C09-9755-486F-AAC2-8AD4912A253F}" srcOrd="1" destOrd="0" presId="urn:microsoft.com/office/officeart/2005/8/layout/list1"/>
    <dgm:cxn modelId="{DB0D210E-D764-4EF0-9FD3-0B802D21E375}" type="presParOf" srcId="{9366255F-7F12-4769-A936-88CFD91C619A}" destId="{01BD7614-8F00-4436-9F12-7E89A8738693}" srcOrd="1" destOrd="0" presId="urn:microsoft.com/office/officeart/2005/8/layout/list1"/>
    <dgm:cxn modelId="{BF08FE05-A848-4B1F-8C6F-AC9D7CA8E468}" type="presParOf" srcId="{9366255F-7F12-4769-A936-88CFD91C619A}" destId="{E01EF6AA-4709-4EAC-AB07-AB588AE55551}" srcOrd="2" destOrd="0" presId="urn:microsoft.com/office/officeart/2005/8/layout/list1"/>
    <dgm:cxn modelId="{1CD7DC26-35C1-46C3-833D-166B11FBD034}" type="presParOf" srcId="{9366255F-7F12-4769-A936-88CFD91C619A}" destId="{A6901597-EA77-410A-82FB-0E110528A3B0}" srcOrd="3" destOrd="0" presId="urn:microsoft.com/office/officeart/2005/8/layout/list1"/>
    <dgm:cxn modelId="{56CDAD93-95E1-4EEA-AAF8-5AD7913F3C84}" type="presParOf" srcId="{9366255F-7F12-4769-A936-88CFD91C619A}" destId="{A620E7EC-8CBD-42D3-B2C3-57E909FA8944}" srcOrd="4" destOrd="0" presId="urn:microsoft.com/office/officeart/2005/8/layout/list1"/>
    <dgm:cxn modelId="{99792788-6F3A-4A40-A685-F1C484A027D2}" type="presParOf" srcId="{A620E7EC-8CBD-42D3-B2C3-57E909FA8944}" destId="{E43CF3FF-1AB1-479F-ADA0-7B9AF40AC761}" srcOrd="0" destOrd="0" presId="urn:microsoft.com/office/officeart/2005/8/layout/list1"/>
    <dgm:cxn modelId="{4E93F80E-AD5E-4F7B-842B-D39817E43B9B}" type="presParOf" srcId="{A620E7EC-8CBD-42D3-B2C3-57E909FA8944}" destId="{41047EEF-5DF8-4EC7-A77A-DBC1391889EE}" srcOrd="1" destOrd="0" presId="urn:microsoft.com/office/officeart/2005/8/layout/list1"/>
    <dgm:cxn modelId="{4CF2C23C-146B-4DFE-93D9-A09B64BDF995}" type="presParOf" srcId="{9366255F-7F12-4769-A936-88CFD91C619A}" destId="{0B5AF36E-3CC9-401B-849E-5D21DEA94031}" srcOrd="5" destOrd="0" presId="urn:microsoft.com/office/officeart/2005/8/layout/list1"/>
    <dgm:cxn modelId="{33C4C062-A618-4ACA-BA5F-BF39FA49D786}" type="presParOf" srcId="{9366255F-7F12-4769-A936-88CFD91C619A}" destId="{D970456A-E4A4-4FE6-8FB4-28A2DE8C2C3A}" srcOrd="6" destOrd="0" presId="urn:microsoft.com/office/officeart/2005/8/layout/list1"/>
    <dgm:cxn modelId="{76573BC1-7742-47B3-A09F-CB149ECECF25}" type="presParOf" srcId="{9366255F-7F12-4769-A936-88CFD91C619A}" destId="{1EA74B95-6C1A-45A6-8AB5-7FBA115566C9}" srcOrd="7" destOrd="0" presId="urn:microsoft.com/office/officeart/2005/8/layout/list1"/>
    <dgm:cxn modelId="{83354FD2-694E-4089-A368-31483E77C756}" type="presParOf" srcId="{9366255F-7F12-4769-A936-88CFD91C619A}" destId="{568CD012-9507-4B2C-966D-4ED1B0A6C255}" srcOrd="8" destOrd="0" presId="urn:microsoft.com/office/officeart/2005/8/layout/list1"/>
    <dgm:cxn modelId="{A535D29B-1AA1-4399-80C6-78550F09542A}" type="presParOf" srcId="{568CD012-9507-4B2C-966D-4ED1B0A6C255}" destId="{ACAC46EB-10F9-4A12-B08B-91E42DD7D034}" srcOrd="0" destOrd="0" presId="urn:microsoft.com/office/officeart/2005/8/layout/list1"/>
    <dgm:cxn modelId="{8415C27F-6C21-435A-85A3-104799B3FEE2}" type="presParOf" srcId="{568CD012-9507-4B2C-966D-4ED1B0A6C255}" destId="{6D3B974F-201C-46B0-B2B5-CA720F7B6112}" srcOrd="1" destOrd="0" presId="urn:microsoft.com/office/officeart/2005/8/layout/list1"/>
    <dgm:cxn modelId="{7D491C10-54CE-4432-93D6-DC94092C928E}" type="presParOf" srcId="{9366255F-7F12-4769-A936-88CFD91C619A}" destId="{BE7E67BC-9D14-4A65-91B4-A0583D0CE9BB}" srcOrd="9" destOrd="0" presId="urn:microsoft.com/office/officeart/2005/8/layout/list1"/>
    <dgm:cxn modelId="{B1C6441C-0DC3-476A-8735-179116CA39CA}" type="presParOf" srcId="{9366255F-7F12-4769-A936-88CFD91C619A}" destId="{22714683-F9CE-4FD7-95AF-4C5F13F33BDE}" srcOrd="10" destOrd="0" presId="urn:microsoft.com/office/officeart/2005/8/layout/list1"/>
    <dgm:cxn modelId="{84BD9C35-ED20-4CC8-AE0C-9CB4FFB40E80}" type="presParOf" srcId="{9366255F-7F12-4769-A936-88CFD91C619A}" destId="{43EB9D90-5CBA-47CD-B3E3-F1E8CBEC5591}" srcOrd="11" destOrd="0" presId="urn:microsoft.com/office/officeart/2005/8/layout/list1"/>
    <dgm:cxn modelId="{02E2C5C3-DD6A-4B2D-806E-91B3738D01D7}" type="presParOf" srcId="{9366255F-7F12-4769-A936-88CFD91C619A}" destId="{DFA46BD3-013F-42F3-B210-C4FDA2CD5B26}" srcOrd="12" destOrd="0" presId="urn:microsoft.com/office/officeart/2005/8/layout/list1"/>
    <dgm:cxn modelId="{69235969-BF5E-4F49-A81D-098F22701588}" type="presParOf" srcId="{DFA46BD3-013F-42F3-B210-C4FDA2CD5B26}" destId="{FAF29616-1D28-4C31-8E2F-B8CA9E145E16}" srcOrd="0" destOrd="0" presId="urn:microsoft.com/office/officeart/2005/8/layout/list1"/>
    <dgm:cxn modelId="{2A3077C2-5351-4435-ADC7-BE62D830D20F}" type="presParOf" srcId="{DFA46BD3-013F-42F3-B210-C4FDA2CD5B26}" destId="{F7CC0451-7452-45E9-A878-E2F062D5DC1E}" srcOrd="1" destOrd="0" presId="urn:microsoft.com/office/officeart/2005/8/layout/list1"/>
    <dgm:cxn modelId="{7EDFA1E1-79BD-404F-A70F-63D329AF0010}" type="presParOf" srcId="{9366255F-7F12-4769-A936-88CFD91C619A}" destId="{C6E63A12-767D-4B7D-8A0B-2C73C363473D}" srcOrd="13" destOrd="0" presId="urn:microsoft.com/office/officeart/2005/8/layout/list1"/>
    <dgm:cxn modelId="{274BCA1E-2A20-4D48-A4C3-BB1DC9F7D558}" type="presParOf" srcId="{9366255F-7F12-4769-A936-88CFD91C619A}" destId="{1ADF3125-B030-439A-A07D-EE7A61D1DA90}" srcOrd="14" destOrd="0" presId="urn:microsoft.com/office/officeart/2005/8/layout/list1"/>
    <dgm:cxn modelId="{B69836E5-9DC5-4A77-9A4A-016CA3FCBC94}" type="presParOf" srcId="{9366255F-7F12-4769-A936-88CFD91C619A}" destId="{034126D6-AF0F-42A0-819D-D8069D69C512}" srcOrd="15" destOrd="0" presId="urn:microsoft.com/office/officeart/2005/8/layout/list1"/>
    <dgm:cxn modelId="{95A210A3-6CBB-4BAB-A2F9-58F30650B7D6}" type="presParOf" srcId="{9366255F-7F12-4769-A936-88CFD91C619A}" destId="{268CD6EC-C830-4A48-B6CE-2CA1BE142916}" srcOrd="16" destOrd="0" presId="urn:microsoft.com/office/officeart/2005/8/layout/list1"/>
    <dgm:cxn modelId="{04957EA4-C0A1-4C89-94A9-899AD1A9CCE3}" type="presParOf" srcId="{268CD6EC-C830-4A48-B6CE-2CA1BE142916}" destId="{B8183514-04B3-4022-9E2B-6D1CF4E2A10D}" srcOrd="0" destOrd="0" presId="urn:microsoft.com/office/officeart/2005/8/layout/list1"/>
    <dgm:cxn modelId="{F85C4DB3-D9F0-43D8-88FF-EA8A0971B5A8}" type="presParOf" srcId="{268CD6EC-C830-4A48-B6CE-2CA1BE142916}" destId="{3DC37BA2-8706-4E7E-9D78-A0101D77E7B1}" srcOrd="1" destOrd="0" presId="urn:microsoft.com/office/officeart/2005/8/layout/list1"/>
    <dgm:cxn modelId="{F36A26E5-E5BA-4AEF-97B0-916484A6E613}" type="presParOf" srcId="{9366255F-7F12-4769-A936-88CFD91C619A}" destId="{B98A2446-8007-4477-9908-D4402EEA83EC}" srcOrd="17" destOrd="0" presId="urn:microsoft.com/office/officeart/2005/8/layout/list1"/>
    <dgm:cxn modelId="{4715042E-A36D-455C-9DF9-4B701BF9BF4D}" type="presParOf" srcId="{9366255F-7F12-4769-A936-88CFD91C619A}" destId="{887ED9A6-26DA-438A-B237-576D4D89B104}" srcOrd="18" destOrd="0" presId="urn:microsoft.com/office/officeart/2005/8/layout/list1"/>
    <dgm:cxn modelId="{EA9FB4DA-F4FD-4C56-8921-C64174DB0B90}" type="presParOf" srcId="{9366255F-7F12-4769-A936-88CFD91C619A}" destId="{58F542D9-81FC-4008-ACC9-547952166117}" srcOrd="19" destOrd="0" presId="urn:microsoft.com/office/officeart/2005/8/layout/list1"/>
    <dgm:cxn modelId="{1777207B-A532-4957-B971-33EF4A2EDCD8}" type="presParOf" srcId="{9366255F-7F12-4769-A936-88CFD91C619A}" destId="{1DCAA141-F471-4C51-893F-9055E3257F3C}" srcOrd="20" destOrd="0" presId="urn:microsoft.com/office/officeart/2005/8/layout/list1"/>
    <dgm:cxn modelId="{9C717CEE-3989-48AB-8A6A-39A4E46D1A82}" type="presParOf" srcId="{1DCAA141-F471-4C51-893F-9055E3257F3C}" destId="{BCCD5BEF-B57C-4D33-8DEA-E885AD2ADA1E}" srcOrd="0" destOrd="0" presId="urn:microsoft.com/office/officeart/2005/8/layout/list1"/>
    <dgm:cxn modelId="{54F7EED8-C3CA-4836-9B3A-7809757CF2F4}" type="presParOf" srcId="{1DCAA141-F471-4C51-893F-9055E3257F3C}" destId="{0E99B6B4-2BBC-429D-BE27-658D546CE2F2}" srcOrd="1" destOrd="0" presId="urn:microsoft.com/office/officeart/2005/8/layout/list1"/>
    <dgm:cxn modelId="{FE5C6B1E-8533-43ED-A778-19B16120575D}" type="presParOf" srcId="{9366255F-7F12-4769-A936-88CFD91C619A}" destId="{95B5A6BF-57B9-4DA2-9D2F-1CFA26A213B7}" srcOrd="21" destOrd="0" presId="urn:microsoft.com/office/officeart/2005/8/layout/list1"/>
    <dgm:cxn modelId="{1C1ECC6C-437A-4BDA-BEC0-39F2183EA63C}" type="presParOf" srcId="{9366255F-7F12-4769-A936-88CFD91C619A}" destId="{C9047BC6-F976-43D5-AA73-F676202A53C7}" srcOrd="22" destOrd="0" presId="urn:microsoft.com/office/officeart/2005/8/layout/list1"/>
    <dgm:cxn modelId="{800A0530-2120-405E-87B5-FB0423E02A9D}" type="presParOf" srcId="{9366255F-7F12-4769-A936-88CFD91C619A}" destId="{99F6CC93-3F4F-41E7-9C13-19D686988ABF}" srcOrd="23" destOrd="0" presId="urn:microsoft.com/office/officeart/2005/8/layout/list1"/>
    <dgm:cxn modelId="{4D878D61-EF6A-4E1E-BB8B-B2E213E4FDF1}" type="presParOf" srcId="{9366255F-7F12-4769-A936-88CFD91C619A}" destId="{3C7E5916-B32E-4733-9322-5EBE5303F4F2}" srcOrd="24" destOrd="0" presId="urn:microsoft.com/office/officeart/2005/8/layout/list1"/>
    <dgm:cxn modelId="{9605DFE5-82EE-45EA-A2FA-6B556B257499}" type="presParOf" srcId="{3C7E5916-B32E-4733-9322-5EBE5303F4F2}" destId="{4E1C4C87-6C8A-4A15-AA75-FE5AF952B3D8}" srcOrd="0" destOrd="0" presId="urn:microsoft.com/office/officeart/2005/8/layout/list1"/>
    <dgm:cxn modelId="{4BEA7FBC-3453-4C7B-AB00-138FB2E7FDB6}" type="presParOf" srcId="{3C7E5916-B32E-4733-9322-5EBE5303F4F2}" destId="{B660A1BF-0B4A-46B0-9FBC-D3045B910826}" srcOrd="1" destOrd="0" presId="urn:microsoft.com/office/officeart/2005/8/layout/list1"/>
    <dgm:cxn modelId="{87AD06EA-B8B3-4018-B175-EBCA4B5C488E}" type="presParOf" srcId="{9366255F-7F12-4769-A936-88CFD91C619A}" destId="{703BEA39-18CB-4BAA-9477-CBDA6ADB1A5A}" srcOrd="25" destOrd="0" presId="urn:microsoft.com/office/officeart/2005/8/layout/list1"/>
    <dgm:cxn modelId="{D5643265-C5BA-423D-8167-6BC478798DE6}" type="presParOf" srcId="{9366255F-7F12-4769-A936-88CFD91C619A}" destId="{BE60A8F4-110F-4181-87C6-1C7D72FC8A68}" srcOrd="26" destOrd="0" presId="urn:microsoft.com/office/officeart/2005/8/layout/list1"/>
    <dgm:cxn modelId="{688F0F2C-2337-47EA-AC6E-CB02F53EED2B}" type="presParOf" srcId="{9366255F-7F12-4769-A936-88CFD91C619A}" destId="{FD41B457-AC34-45DD-A1D3-C7BF83454BFE}" srcOrd="27" destOrd="0" presId="urn:microsoft.com/office/officeart/2005/8/layout/list1"/>
    <dgm:cxn modelId="{0B8EC419-E3C3-40A4-90F5-E51F3CF98062}" type="presParOf" srcId="{9366255F-7F12-4769-A936-88CFD91C619A}" destId="{F3F2232E-06CA-4F56-9C74-A973624BF82A}" srcOrd="28" destOrd="0" presId="urn:microsoft.com/office/officeart/2005/8/layout/list1"/>
    <dgm:cxn modelId="{FCD177F4-A23F-4E42-89C7-08389040A1FF}" type="presParOf" srcId="{F3F2232E-06CA-4F56-9C74-A973624BF82A}" destId="{B2489190-81C4-418C-8F05-8C5C35922B32}" srcOrd="0" destOrd="0" presId="urn:microsoft.com/office/officeart/2005/8/layout/list1"/>
    <dgm:cxn modelId="{6595F6D1-41F4-470A-AE8E-A8BFD88F41ED}" type="presParOf" srcId="{F3F2232E-06CA-4F56-9C74-A973624BF82A}" destId="{0810CF36-4A7D-4F6A-9768-9EEB4F141C0B}" srcOrd="1" destOrd="0" presId="urn:microsoft.com/office/officeart/2005/8/layout/list1"/>
    <dgm:cxn modelId="{6B897534-695A-4AB1-B88E-58ECD44A3AD8}" type="presParOf" srcId="{9366255F-7F12-4769-A936-88CFD91C619A}" destId="{DB4286FE-002A-491B-985D-27A2B41E3D1B}" srcOrd="29" destOrd="0" presId="urn:microsoft.com/office/officeart/2005/8/layout/list1"/>
    <dgm:cxn modelId="{53B61B4E-4D83-4CB8-9A8A-F9111DDFDA15}" type="presParOf" srcId="{9366255F-7F12-4769-A936-88CFD91C619A}" destId="{FA9A367B-1DFE-4D26-B88F-928F456B39A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785FA-5B1C-421F-B2EE-5604ACAB42B4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3105754-9E7E-4526-B2FC-490E6CBC0DE4}">
      <dgm:prSet phldrT="[Текст]" custT="1"/>
      <dgm:spPr>
        <a:xfrm>
          <a:off x="465169" y="3734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Охрана окружающей среды</a:t>
          </a:r>
        </a:p>
      </dgm:t>
    </dgm:pt>
    <dgm:pt modelId="{F86E9672-0771-462E-A1AE-F22290C92609}" type="parTrans" cxnId="{69B5DE4B-5AAE-405B-AB10-760A22BA01C7}">
      <dgm:prSet/>
      <dgm:spPr/>
      <dgm:t>
        <a:bodyPr/>
        <a:lstStyle/>
        <a:p>
          <a:endParaRPr lang="ru-RU" sz="2400"/>
        </a:p>
      </dgm:t>
    </dgm:pt>
    <dgm:pt modelId="{2884FF2A-4C36-4732-B6F8-E0F1977BE6E9}" type="sibTrans" cxnId="{69B5DE4B-5AAE-405B-AB10-760A22BA01C7}">
      <dgm:prSet/>
      <dgm:spPr/>
      <dgm:t>
        <a:bodyPr/>
        <a:lstStyle/>
        <a:p>
          <a:endParaRPr lang="ru-RU" sz="2400"/>
        </a:p>
      </dgm:t>
    </dgm:pt>
    <dgm:pt modelId="{7CCA455E-0B2C-4CA9-BD15-65251F0CAC43}">
      <dgm:prSet phldrT="[Текст]" custT="1"/>
      <dgm:spPr>
        <a:xfrm>
          <a:off x="465169" y="76310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Сбор коммунальных отходов</a:t>
          </a:r>
        </a:p>
      </dgm:t>
    </dgm:pt>
    <dgm:pt modelId="{B4CFFF46-7989-4000-8559-4BE6971836CB}" type="parTrans" cxnId="{46E009A4-7F28-4D63-8B9F-806F508A2386}">
      <dgm:prSet/>
      <dgm:spPr/>
      <dgm:t>
        <a:bodyPr/>
        <a:lstStyle/>
        <a:p>
          <a:endParaRPr lang="ru-RU" sz="2400"/>
        </a:p>
      </dgm:t>
    </dgm:pt>
    <dgm:pt modelId="{FE6E8856-6B55-4D9E-9715-DB23C0F915AC}" type="sibTrans" cxnId="{46E009A4-7F28-4D63-8B9F-806F508A2386}">
      <dgm:prSet/>
      <dgm:spPr/>
      <dgm:t>
        <a:bodyPr/>
        <a:lstStyle/>
        <a:p>
          <a:endParaRPr lang="ru-RU" sz="2400"/>
        </a:p>
      </dgm:t>
    </dgm:pt>
    <dgm:pt modelId="{2B65A837-F3BD-4B58-8F17-22BEBDFEFF53}">
      <dgm:prSet phldrT="[Текст]" custT="1"/>
      <dgm:spPr>
        <a:xfrm>
          <a:off x="465169" y="148886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объекты</a:t>
          </a:r>
        </a:p>
      </dgm:t>
    </dgm:pt>
    <dgm:pt modelId="{1073BB56-AAD1-451C-9866-6D97A76CBB1D}" type="parTrans" cxnId="{78EA8365-9019-4373-BC03-83AFED40CCF7}">
      <dgm:prSet/>
      <dgm:spPr/>
      <dgm:t>
        <a:bodyPr/>
        <a:lstStyle/>
        <a:p>
          <a:endParaRPr lang="ru-RU" sz="2400"/>
        </a:p>
      </dgm:t>
    </dgm:pt>
    <dgm:pt modelId="{8B103DDC-4F3B-4310-BCA0-D0934368E07F}" type="sibTrans" cxnId="{78EA8365-9019-4373-BC03-83AFED40CCF7}">
      <dgm:prSet/>
      <dgm:spPr/>
      <dgm:t>
        <a:bodyPr/>
        <a:lstStyle/>
        <a:p>
          <a:endParaRPr lang="ru-RU" sz="2400"/>
        </a:p>
      </dgm:t>
    </dgm:pt>
    <dgm:pt modelId="{A533D1B7-3498-4B32-8D1D-AF152F2B8F9F}">
      <dgm:prSet phldrT="[Текст]" custT="1"/>
      <dgm:spPr>
        <a:xfrm>
          <a:off x="465169" y="221462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Парки и скверы</a:t>
          </a:r>
        </a:p>
      </dgm:t>
    </dgm:pt>
    <dgm:pt modelId="{B1566448-B56C-426A-A95C-E15717B5AB68}" type="parTrans" cxnId="{C511DB08-1B10-4333-9952-E0C265D641AA}">
      <dgm:prSet/>
      <dgm:spPr/>
      <dgm:t>
        <a:bodyPr/>
        <a:lstStyle/>
        <a:p>
          <a:endParaRPr lang="ru-RU" sz="2400"/>
        </a:p>
      </dgm:t>
    </dgm:pt>
    <dgm:pt modelId="{F8F7471B-78D8-4F6D-A77F-854D5FE9667B}" type="sibTrans" cxnId="{C511DB08-1B10-4333-9952-E0C265D641AA}">
      <dgm:prSet/>
      <dgm:spPr/>
      <dgm:t>
        <a:bodyPr/>
        <a:lstStyle/>
        <a:p>
          <a:endParaRPr lang="ru-RU" sz="2400"/>
        </a:p>
      </dgm:t>
    </dgm:pt>
    <dgm:pt modelId="{5AAA9E12-99B4-4757-A00F-C2C11E1CEEF0}">
      <dgm:prSet phldrT="[Текст]" custT="1"/>
      <dgm:spPr>
        <a:xfrm>
          <a:off x="465169" y="294038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Детские площадки</a:t>
          </a:r>
        </a:p>
      </dgm:t>
    </dgm:pt>
    <dgm:pt modelId="{7358D440-DF6D-4567-9955-B85D1FD97FDF}" type="parTrans" cxnId="{117287B3-74FA-4C71-83B5-3399EAF3BDEF}">
      <dgm:prSet/>
      <dgm:spPr/>
      <dgm:t>
        <a:bodyPr/>
        <a:lstStyle/>
        <a:p>
          <a:endParaRPr lang="ru-RU" sz="2400"/>
        </a:p>
      </dgm:t>
    </dgm:pt>
    <dgm:pt modelId="{0C61653B-7B0B-4DBC-9823-CA3F603904BF}" type="sibTrans" cxnId="{117287B3-74FA-4C71-83B5-3399EAF3BDEF}">
      <dgm:prSet/>
      <dgm:spPr/>
      <dgm:t>
        <a:bodyPr/>
        <a:lstStyle/>
        <a:p>
          <a:endParaRPr lang="ru-RU" sz="2400"/>
        </a:p>
      </dgm:t>
    </dgm:pt>
    <dgm:pt modelId="{FACC64F1-D3B2-43B9-88F9-8387BA40AF9A}">
      <dgm:prSet phldrT="[Текст]" custT="1"/>
      <dgm:spPr>
        <a:xfrm>
          <a:off x="465169" y="366614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площадки</a:t>
          </a:r>
        </a:p>
      </dgm:t>
    </dgm:pt>
    <dgm:pt modelId="{2AC2F2F6-0A60-45AA-99C1-C19C6C839DFA}" type="parTrans" cxnId="{622203FB-671B-4D28-8701-937770CB6161}">
      <dgm:prSet/>
      <dgm:spPr/>
      <dgm:t>
        <a:bodyPr/>
        <a:lstStyle/>
        <a:p>
          <a:endParaRPr lang="ru-RU" sz="2400"/>
        </a:p>
      </dgm:t>
    </dgm:pt>
    <dgm:pt modelId="{FF4C3B41-9C7E-4DA0-9AA0-3B297A314467}" type="sibTrans" cxnId="{622203FB-671B-4D28-8701-937770CB6161}">
      <dgm:prSet/>
      <dgm:spPr/>
      <dgm:t>
        <a:bodyPr/>
        <a:lstStyle/>
        <a:p>
          <a:endParaRPr lang="ru-RU" sz="2400"/>
        </a:p>
      </dgm:t>
    </dgm:pt>
    <dgm:pt modelId="{2977C5D9-EB49-4090-B1D3-E8B173CDFBF3}">
      <dgm:prSet phldrT="[Текст]" custT="1"/>
      <dgm:spPr>
        <a:xfrm>
          <a:off x="465169" y="439190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Народные промыслы</a:t>
          </a:r>
        </a:p>
      </dgm:t>
    </dgm:pt>
    <dgm:pt modelId="{2194E0A5-2C2E-4285-BB1D-A0F32EE18E9D}" type="parTrans" cxnId="{F2A4DD0B-A1DF-48B3-9B48-C199685C48E8}">
      <dgm:prSet/>
      <dgm:spPr/>
      <dgm:t>
        <a:bodyPr/>
        <a:lstStyle/>
        <a:p>
          <a:endParaRPr lang="ru-RU" sz="2400"/>
        </a:p>
      </dgm:t>
    </dgm:pt>
    <dgm:pt modelId="{F812AB7C-3CF4-4533-BAFA-A3EADE997229}" type="sibTrans" cxnId="{F2A4DD0B-A1DF-48B3-9B48-C199685C48E8}">
      <dgm:prSet/>
      <dgm:spPr/>
      <dgm:t>
        <a:bodyPr/>
        <a:lstStyle/>
        <a:p>
          <a:endParaRPr lang="ru-RU" sz="2400"/>
        </a:p>
      </dgm:t>
    </dgm:pt>
    <dgm:pt modelId="{E301E075-DE20-483F-A342-94960F78B1EE}">
      <dgm:prSet phldrT="[Текст]" custT="1"/>
      <dgm:spPr>
        <a:xfrm>
          <a:off x="465169" y="511766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Содержание мест захоронения</a:t>
          </a:r>
        </a:p>
      </dgm:t>
    </dgm:pt>
    <dgm:pt modelId="{9D2ED85B-7A1C-4637-8FC1-2CD742FA17C2}" type="parTrans" cxnId="{75FC1C75-500D-42B2-B344-950A112516B8}">
      <dgm:prSet/>
      <dgm:spPr/>
      <dgm:t>
        <a:bodyPr/>
        <a:lstStyle/>
        <a:p>
          <a:endParaRPr lang="ru-RU" sz="2400"/>
        </a:p>
      </dgm:t>
    </dgm:pt>
    <dgm:pt modelId="{6D6B1B80-B586-4512-968D-6B0BB451BAB4}" type="sibTrans" cxnId="{75FC1C75-500D-42B2-B344-950A112516B8}">
      <dgm:prSet/>
      <dgm:spPr/>
      <dgm:t>
        <a:bodyPr/>
        <a:lstStyle/>
        <a:p>
          <a:endParaRPr lang="ru-RU" sz="2400"/>
        </a:p>
      </dgm:t>
    </dgm:pt>
    <dgm:pt modelId="{9366255F-7F12-4769-A936-88CFD91C619A}" type="pres">
      <dgm:prSet presAssocID="{EDB785FA-5B1C-421F-B2EE-5604ACAB42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76DE1-2D3A-49C7-A667-8F17578668FB}" type="pres">
      <dgm:prSet presAssocID="{E3105754-9E7E-4526-B2FC-490E6CBC0DE4}" presName="parentLin" presStyleCnt="0"/>
      <dgm:spPr/>
    </dgm:pt>
    <dgm:pt modelId="{7F80F299-8EC3-4E69-A1EA-97D96FE5096D}" type="pres">
      <dgm:prSet presAssocID="{E3105754-9E7E-4526-B2FC-490E6CBC0DE4}" presName="parentLeftMargin" presStyleLbl="node1" presStyleIdx="0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C51569-244F-41C4-98B9-8ACBED275DAD}" type="pres">
      <dgm:prSet presAssocID="{E3105754-9E7E-4526-B2FC-490E6CBC0DE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A34D9-2402-4984-BA2E-DA67E0386877}" type="pres">
      <dgm:prSet presAssocID="{E3105754-9E7E-4526-B2FC-490E6CBC0DE4}" presName="negativeSpace" presStyleCnt="0"/>
      <dgm:spPr/>
    </dgm:pt>
    <dgm:pt modelId="{DC451498-65EA-4B37-AF32-397EAA778E44}" type="pres">
      <dgm:prSet presAssocID="{E3105754-9E7E-4526-B2FC-490E6CBC0DE4}" presName="childText" presStyleLbl="conFgAcc1" presStyleIdx="0" presStyleCnt="8">
        <dgm:presLayoutVars>
          <dgm:bulletEnabled val="1"/>
        </dgm:presLayoutVars>
      </dgm:prSet>
      <dgm:spPr>
        <a:xfrm>
          <a:off x="0" y="27350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EEAB1438-6BD2-4C1E-9A63-75EE9DD6E356}" type="pres">
      <dgm:prSet presAssocID="{2884FF2A-4C36-4732-B6F8-E0F1977BE6E9}" presName="spaceBetweenRectangles" presStyleCnt="0"/>
      <dgm:spPr/>
    </dgm:pt>
    <dgm:pt modelId="{94D3C116-EEEF-4CF0-B1F2-3F810472B4CF}" type="pres">
      <dgm:prSet presAssocID="{7CCA455E-0B2C-4CA9-BD15-65251F0CAC43}" presName="parentLin" presStyleCnt="0"/>
      <dgm:spPr/>
    </dgm:pt>
    <dgm:pt modelId="{7785202A-9008-47AC-BBCB-7393A3112150}" type="pres">
      <dgm:prSet presAssocID="{7CCA455E-0B2C-4CA9-BD15-65251F0CAC43}" presName="parentLeftMargin" presStyleLbl="node1" presStyleIdx="0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AA9B79-8DD4-4648-949C-BF6FDFBF1AC0}" type="pres">
      <dgm:prSet presAssocID="{7CCA455E-0B2C-4CA9-BD15-65251F0CAC4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4D74-3D4E-40FB-9BDB-B9641A9C3F64}" type="pres">
      <dgm:prSet presAssocID="{7CCA455E-0B2C-4CA9-BD15-65251F0CAC43}" presName="negativeSpace" presStyleCnt="0"/>
      <dgm:spPr/>
    </dgm:pt>
    <dgm:pt modelId="{89A9B7FB-57AB-4F99-9A84-D2C3E5A77CBB}" type="pres">
      <dgm:prSet presAssocID="{7CCA455E-0B2C-4CA9-BD15-65251F0CAC43}" presName="childText" presStyleLbl="conFgAcc1" presStyleIdx="1" presStyleCnt="8">
        <dgm:presLayoutVars>
          <dgm:bulletEnabled val="1"/>
        </dgm:presLayoutVars>
      </dgm:prSet>
      <dgm:spPr>
        <a:xfrm>
          <a:off x="0" y="99926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44B9B3F1-6E4E-4C3D-B81F-6FC980AAFE98}" type="pres">
      <dgm:prSet presAssocID="{FE6E8856-6B55-4D9E-9715-DB23C0F915AC}" presName="spaceBetweenRectangles" presStyleCnt="0"/>
      <dgm:spPr/>
    </dgm:pt>
    <dgm:pt modelId="{F8F771CF-2ED9-415D-B239-3BAC37EE7343}" type="pres">
      <dgm:prSet presAssocID="{2B65A837-F3BD-4B58-8F17-22BEBDFEFF53}" presName="parentLin" presStyleCnt="0"/>
      <dgm:spPr/>
    </dgm:pt>
    <dgm:pt modelId="{24CDC62F-3513-4F26-8E83-BCF96A95C295}" type="pres">
      <dgm:prSet presAssocID="{2B65A837-F3BD-4B58-8F17-22BEBDFEFF53}" presName="parentLeftMargin" presStyleLbl="node1" presStyleIdx="1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C246939-C9DC-49F2-9D30-00FE04D7A082}" type="pres">
      <dgm:prSet presAssocID="{2B65A837-F3BD-4B58-8F17-22BEBDFEFF5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DE14F-7B55-4366-8094-102888BCC015}" type="pres">
      <dgm:prSet presAssocID="{2B65A837-F3BD-4B58-8F17-22BEBDFEFF53}" presName="negativeSpace" presStyleCnt="0"/>
      <dgm:spPr/>
    </dgm:pt>
    <dgm:pt modelId="{7F97434A-D78D-4370-8BF3-A59539A6EDD3}" type="pres">
      <dgm:prSet presAssocID="{2B65A837-F3BD-4B58-8F17-22BEBDFEFF53}" presName="childText" presStyleLbl="conFgAcc1" presStyleIdx="2" presStyleCnt="8">
        <dgm:presLayoutVars>
          <dgm:bulletEnabled val="1"/>
        </dgm:presLayoutVars>
      </dgm:prSet>
      <dgm:spPr>
        <a:xfrm>
          <a:off x="0" y="172502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52ED48BB-EBDE-474E-86A7-50956D5C35E7}" type="pres">
      <dgm:prSet presAssocID="{8B103DDC-4F3B-4310-BCA0-D0934368E07F}" presName="spaceBetweenRectangles" presStyleCnt="0"/>
      <dgm:spPr/>
    </dgm:pt>
    <dgm:pt modelId="{9BFFB37C-8605-4A69-B0D8-90B69C0E269C}" type="pres">
      <dgm:prSet presAssocID="{A533D1B7-3498-4B32-8D1D-AF152F2B8F9F}" presName="parentLin" presStyleCnt="0"/>
      <dgm:spPr/>
    </dgm:pt>
    <dgm:pt modelId="{B1423115-7615-4165-A385-595428034ED5}" type="pres">
      <dgm:prSet presAssocID="{A533D1B7-3498-4B32-8D1D-AF152F2B8F9F}" presName="parentLeftMargin" presStyleLbl="node1" presStyleIdx="2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656687A-0699-4DAA-BEC0-2C614D43ADC8}" type="pres">
      <dgm:prSet presAssocID="{A533D1B7-3498-4B32-8D1D-AF152F2B8F9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863CB-1C0C-48C3-9789-CE93C2A3C6EA}" type="pres">
      <dgm:prSet presAssocID="{A533D1B7-3498-4B32-8D1D-AF152F2B8F9F}" presName="negativeSpace" presStyleCnt="0"/>
      <dgm:spPr/>
    </dgm:pt>
    <dgm:pt modelId="{2E8D461E-62E1-4BAE-8ED8-1C3EF9F36D05}" type="pres">
      <dgm:prSet presAssocID="{A533D1B7-3498-4B32-8D1D-AF152F2B8F9F}" presName="childText" presStyleLbl="conFgAcc1" presStyleIdx="3" presStyleCnt="8">
        <dgm:presLayoutVars>
          <dgm:bulletEnabled val="1"/>
        </dgm:presLayoutVars>
      </dgm:prSet>
      <dgm:spPr>
        <a:xfrm>
          <a:off x="0" y="245078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E5352757-C8DC-4769-BAA6-E0044E824172}" type="pres">
      <dgm:prSet presAssocID="{F8F7471B-78D8-4F6D-A77F-854D5FE9667B}" presName="spaceBetweenRectangles" presStyleCnt="0"/>
      <dgm:spPr/>
    </dgm:pt>
    <dgm:pt modelId="{97BE7D5F-F40F-4844-9B0F-D326FBDBF624}" type="pres">
      <dgm:prSet presAssocID="{5AAA9E12-99B4-4757-A00F-C2C11E1CEEF0}" presName="parentLin" presStyleCnt="0"/>
      <dgm:spPr/>
    </dgm:pt>
    <dgm:pt modelId="{CC3CF20A-86F0-48AF-857A-ECA578DA0419}" type="pres">
      <dgm:prSet presAssocID="{5AAA9E12-99B4-4757-A00F-C2C11E1CEEF0}" presName="parentLeftMargin" presStyleLbl="node1" presStyleIdx="3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509F0A5-1C2F-4935-88F6-451A0496A9DC}" type="pres">
      <dgm:prSet presAssocID="{5AAA9E12-99B4-4757-A00F-C2C11E1CEEF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3366-15AA-4AA6-AE0C-92F80F0BFABC}" type="pres">
      <dgm:prSet presAssocID="{5AAA9E12-99B4-4757-A00F-C2C11E1CEEF0}" presName="negativeSpace" presStyleCnt="0"/>
      <dgm:spPr/>
    </dgm:pt>
    <dgm:pt modelId="{4322F5FE-BAAC-4EC6-9C4E-FB52BE7ACA0B}" type="pres">
      <dgm:prSet presAssocID="{5AAA9E12-99B4-4757-A00F-C2C11E1CEEF0}" presName="childText" presStyleLbl="conFgAcc1" presStyleIdx="4" presStyleCnt="8">
        <dgm:presLayoutVars>
          <dgm:bulletEnabled val="1"/>
        </dgm:presLayoutVars>
      </dgm:prSet>
      <dgm:spPr>
        <a:xfrm>
          <a:off x="0" y="317654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03FEB45A-01A3-4DE9-A31B-6DB4E72D8B96}" type="pres">
      <dgm:prSet presAssocID="{0C61653B-7B0B-4DBC-9823-CA3F603904BF}" presName="spaceBetweenRectangles" presStyleCnt="0"/>
      <dgm:spPr/>
    </dgm:pt>
    <dgm:pt modelId="{E5BE1E04-6D38-4AE1-AF85-7707871DC5AC}" type="pres">
      <dgm:prSet presAssocID="{FACC64F1-D3B2-43B9-88F9-8387BA40AF9A}" presName="parentLin" presStyleCnt="0"/>
      <dgm:spPr/>
    </dgm:pt>
    <dgm:pt modelId="{3C6CF831-DABA-4895-A529-F33A071850D4}" type="pres">
      <dgm:prSet presAssocID="{FACC64F1-D3B2-43B9-88F9-8387BA40AF9A}" presName="parentLeftMargin" presStyleLbl="node1" presStyleIdx="4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ACD409-DEA2-4D9F-B696-D2CBB35472DF}" type="pres">
      <dgm:prSet presAssocID="{FACC64F1-D3B2-43B9-88F9-8387BA40AF9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1910E-9E56-430B-96D8-5F0DBB56AD34}" type="pres">
      <dgm:prSet presAssocID="{FACC64F1-D3B2-43B9-88F9-8387BA40AF9A}" presName="negativeSpace" presStyleCnt="0"/>
      <dgm:spPr/>
    </dgm:pt>
    <dgm:pt modelId="{986C3087-0B56-4AE0-8BE9-F56A1A1F46E7}" type="pres">
      <dgm:prSet presAssocID="{FACC64F1-D3B2-43B9-88F9-8387BA40AF9A}" presName="childText" presStyleLbl="conFgAcc1" presStyleIdx="5" presStyleCnt="8">
        <dgm:presLayoutVars>
          <dgm:bulletEnabled val="1"/>
        </dgm:presLayoutVars>
      </dgm:prSet>
      <dgm:spPr>
        <a:xfrm>
          <a:off x="0" y="390230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9BCDD497-EA7F-426F-8A50-4A18BCC21EC9}" type="pres">
      <dgm:prSet presAssocID="{FF4C3B41-9C7E-4DA0-9AA0-3B297A314467}" presName="spaceBetweenRectangles" presStyleCnt="0"/>
      <dgm:spPr/>
    </dgm:pt>
    <dgm:pt modelId="{FE13EA16-8B03-4C5D-8048-220CAB0647A7}" type="pres">
      <dgm:prSet presAssocID="{2977C5D9-EB49-4090-B1D3-E8B173CDFBF3}" presName="parentLin" presStyleCnt="0"/>
      <dgm:spPr/>
    </dgm:pt>
    <dgm:pt modelId="{5788479E-0EED-41FA-BFE9-9EBFBBBEE159}" type="pres">
      <dgm:prSet presAssocID="{2977C5D9-EB49-4090-B1D3-E8B173CDFBF3}" presName="parentLeftMargin" presStyleLbl="node1" presStyleIdx="5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CE48FF-7C41-4B2D-B2DD-6065E7F940B6}" type="pres">
      <dgm:prSet presAssocID="{2977C5D9-EB49-4090-B1D3-E8B173CDFBF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D97C8-DEE6-464F-8CEE-ED07808F81C5}" type="pres">
      <dgm:prSet presAssocID="{2977C5D9-EB49-4090-B1D3-E8B173CDFBF3}" presName="negativeSpace" presStyleCnt="0"/>
      <dgm:spPr/>
    </dgm:pt>
    <dgm:pt modelId="{43C90540-509E-4E8F-8F69-CF246BF1A78B}" type="pres">
      <dgm:prSet presAssocID="{2977C5D9-EB49-4090-B1D3-E8B173CDFBF3}" presName="childText" presStyleLbl="conFgAcc1" presStyleIdx="6" presStyleCnt="8">
        <dgm:presLayoutVars>
          <dgm:bulletEnabled val="1"/>
        </dgm:presLayoutVars>
      </dgm:prSet>
      <dgm:spPr>
        <a:xfrm>
          <a:off x="0" y="462806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BD0DBA10-A906-4810-AB7D-75C731A7F53C}" type="pres">
      <dgm:prSet presAssocID="{F812AB7C-3CF4-4533-BAFA-A3EADE997229}" presName="spaceBetweenRectangles" presStyleCnt="0"/>
      <dgm:spPr/>
    </dgm:pt>
    <dgm:pt modelId="{5D664E54-7729-4D7A-9168-CBDA9605F42E}" type="pres">
      <dgm:prSet presAssocID="{E301E075-DE20-483F-A342-94960F78B1EE}" presName="parentLin" presStyleCnt="0"/>
      <dgm:spPr/>
    </dgm:pt>
    <dgm:pt modelId="{F754271F-0375-498F-8CAD-B26EEA21E560}" type="pres">
      <dgm:prSet presAssocID="{E301E075-DE20-483F-A342-94960F78B1EE}" presName="parentLeftMargin" presStyleLbl="node1" presStyleIdx="6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8885D49-FA19-4A2E-93E9-B11B9A56471F}" type="pres">
      <dgm:prSet presAssocID="{E301E075-DE20-483F-A342-94960F78B1E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8F86-4DF7-4A16-A5BC-D6501DA4659B}" type="pres">
      <dgm:prSet presAssocID="{E301E075-DE20-483F-A342-94960F78B1EE}" presName="negativeSpace" presStyleCnt="0"/>
      <dgm:spPr/>
    </dgm:pt>
    <dgm:pt modelId="{3D5EFFE5-2F36-438D-89AA-97826504682B}" type="pres">
      <dgm:prSet presAssocID="{E301E075-DE20-483F-A342-94960F78B1EE}" presName="childText" presStyleLbl="conFgAcc1" presStyleIdx="7" presStyleCnt="8">
        <dgm:presLayoutVars>
          <dgm:bulletEnabled val="1"/>
        </dgm:presLayoutVars>
      </dgm:prSet>
      <dgm:spPr>
        <a:xfrm>
          <a:off x="0" y="535382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1AC3BD4B-FF22-4503-961E-39C6E2226981}" type="presOf" srcId="{2977C5D9-EB49-4090-B1D3-E8B173CDFBF3}" destId="{1DCE48FF-7C41-4B2D-B2DD-6065E7F940B6}" srcOrd="1" destOrd="0" presId="urn:microsoft.com/office/officeart/2005/8/layout/list1"/>
    <dgm:cxn modelId="{02FE6993-D264-42F7-9BC6-831034877CB4}" type="presOf" srcId="{EDB785FA-5B1C-421F-B2EE-5604ACAB42B4}" destId="{9366255F-7F12-4769-A936-88CFD91C619A}" srcOrd="0" destOrd="0" presId="urn:microsoft.com/office/officeart/2005/8/layout/list1"/>
    <dgm:cxn modelId="{52FA7104-3F62-4D85-9B2E-B363D1FB6816}" type="presOf" srcId="{7CCA455E-0B2C-4CA9-BD15-65251F0CAC43}" destId="{7785202A-9008-47AC-BBCB-7393A3112150}" srcOrd="0" destOrd="0" presId="urn:microsoft.com/office/officeart/2005/8/layout/list1"/>
    <dgm:cxn modelId="{0EFB3779-30CF-4D5B-8335-1D593E11F3CC}" type="presOf" srcId="{A533D1B7-3498-4B32-8D1D-AF152F2B8F9F}" destId="{B1423115-7615-4165-A385-595428034ED5}" srcOrd="0" destOrd="0" presId="urn:microsoft.com/office/officeart/2005/8/layout/list1"/>
    <dgm:cxn modelId="{093F1BC7-BE3D-4C9F-972D-6E1AA130EFFB}" type="presOf" srcId="{7CCA455E-0B2C-4CA9-BD15-65251F0CAC43}" destId="{3EAA9B79-8DD4-4648-949C-BF6FDFBF1AC0}" srcOrd="1" destOrd="0" presId="urn:microsoft.com/office/officeart/2005/8/layout/list1"/>
    <dgm:cxn modelId="{B74D6B73-2690-46A9-AA4D-773A0D5E342E}" type="presOf" srcId="{FACC64F1-D3B2-43B9-88F9-8387BA40AF9A}" destId="{44ACD409-DEA2-4D9F-B696-D2CBB35472DF}" srcOrd="1" destOrd="0" presId="urn:microsoft.com/office/officeart/2005/8/layout/list1"/>
    <dgm:cxn modelId="{B7B96B08-65C2-4A20-B55C-54272E540A94}" type="presOf" srcId="{E3105754-9E7E-4526-B2FC-490E6CBC0DE4}" destId="{7F80F299-8EC3-4E69-A1EA-97D96FE5096D}" srcOrd="0" destOrd="0" presId="urn:microsoft.com/office/officeart/2005/8/layout/list1"/>
    <dgm:cxn modelId="{7E46CA4B-4DE5-4170-9A29-97F4799858E1}" type="presOf" srcId="{E301E075-DE20-483F-A342-94960F78B1EE}" destId="{F754271F-0375-498F-8CAD-B26EEA21E560}" srcOrd="0" destOrd="0" presId="urn:microsoft.com/office/officeart/2005/8/layout/list1"/>
    <dgm:cxn modelId="{95D40B47-4B39-4EB8-9521-7E306DDB9B02}" type="presOf" srcId="{2977C5D9-EB49-4090-B1D3-E8B173CDFBF3}" destId="{5788479E-0EED-41FA-BFE9-9EBFBBBEE159}" srcOrd="0" destOrd="0" presId="urn:microsoft.com/office/officeart/2005/8/layout/list1"/>
    <dgm:cxn modelId="{9B12F2F3-3D32-480B-A416-983878076302}" type="presOf" srcId="{2B65A837-F3BD-4B58-8F17-22BEBDFEFF53}" destId="{24CDC62F-3513-4F26-8E83-BCF96A95C295}" srcOrd="0" destOrd="0" presId="urn:microsoft.com/office/officeart/2005/8/layout/list1"/>
    <dgm:cxn modelId="{C511DB08-1B10-4333-9952-E0C265D641AA}" srcId="{EDB785FA-5B1C-421F-B2EE-5604ACAB42B4}" destId="{A533D1B7-3498-4B32-8D1D-AF152F2B8F9F}" srcOrd="3" destOrd="0" parTransId="{B1566448-B56C-426A-A95C-E15717B5AB68}" sibTransId="{F8F7471B-78D8-4F6D-A77F-854D5FE9667B}"/>
    <dgm:cxn modelId="{46E009A4-7F28-4D63-8B9F-806F508A2386}" srcId="{EDB785FA-5B1C-421F-B2EE-5604ACAB42B4}" destId="{7CCA455E-0B2C-4CA9-BD15-65251F0CAC43}" srcOrd="1" destOrd="0" parTransId="{B4CFFF46-7989-4000-8559-4BE6971836CB}" sibTransId="{FE6E8856-6B55-4D9E-9715-DB23C0F915AC}"/>
    <dgm:cxn modelId="{1FAF6077-A1E8-4D69-B195-D716FFC2813D}" type="presOf" srcId="{E301E075-DE20-483F-A342-94960F78B1EE}" destId="{A8885D49-FA19-4A2E-93E9-B11B9A56471F}" srcOrd="1" destOrd="0" presId="urn:microsoft.com/office/officeart/2005/8/layout/list1"/>
    <dgm:cxn modelId="{D6DBCDF1-30C1-4861-B0CA-CD698BFBC80F}" type="presOf" srcId="{E3105754-9E7E-4526-B2FC-490E6CBC0DE4}" destId="{BCC51569-244F-41C4-98B9-8ACBED275DAD}" srcOrd="1" destOrd="0" presId="urn:microsoft.com/office/officeart/2005/8/layout/list1"/>
    <dgm:cxn modelId="{F2A4DD0B-A1DF-48B3-9B48-C199685C48E8}" srcId="{EDB785FA-5B1C-421F-B2EE-5604ACAB42B4}" destId="{2977C5D9-EB49-4090-B1D3-E8B173CDFBF3}" srcOrd="6" destOrd="0" parTransId="{2194E0A5-2C2E-4285-BB1D-A0F32EE18E9D}" sibTransId="{F812AB7C-3CF4-4533-BAFA-A3EADE997229}"/>
    <dgm:cxn modelId="{78EA8365-9019-4373-BC03-83AFED40CCF7}" srcId="{EDB785FA-5B1C-421F-B2EE-5604ACAB42B4}" destId="{2B65A837-F3BD-4B58-8F17-22BEBDFEFF53}" srcOrd="2" destOrd="0" parTransId="{1073BB56-AAD1-451C-9866-6D97A76CBB1D}" sibTransId="{8B103DDC-4F3B-4310-BCA0-D0934368E07F}"/>
    <dgm:cxn modelId="{2D032D29-BB10-492B-90A5-B48AB58953BF}" type="presOf" srcId="{A533D1B7-3498-4B32-8D1D-AF152F2B8F9F}" destId="{F656687A-0699-4DAA-BEC0-2C614D43ADC8}" srcOrd="1" destOrd="0" presId="urn:microsoft.com/office/officeart/2005/8/layout/list1"/>
    <dgm:cxn modelId="{FC9286B8-F213-4592-9EB2-171205E663AA}" type="presOf" srcId="{5AAA9E12-99B4-4757-A00F-C2C11E1CEEF0}" destId="{CC3CF20A-86F0-48AF-857A-ECA578DA0419}" srcOrd="0" destOrd="0" presId="urn:microsoft.com/office/officeart/2005/8/layout/list1"/>
    <dgm:cxn modelId="{75FC1C75-500D-42B2-B344-950A112516B8}" srcId="{EDB785FA-5B1C-421F-B2EE-5604ACAB42B4}" destId="{E301E075-DE20-483F-A342-94960F78B1EE}" srcOrd="7" destOrd="0" parTransId="{9D2ED85B-7A1C-4637-8FC1-2CD742FA17C2}" sibTransId="{6D6B1B80-B586-4512-968D-6B0BB451BAB4}"/>
    <dgm:cxn modelId="{622203FB-671B-4D28-8701-937770CB6161}" srcId="{EDB785FA-5B1C-421F-B2EE-5604ACAB42B4}" destId="{FACC64F1-D3B2-43B9-88F9-8387BA40AF9A}" srcOrd="5" destOrd="0" parTransId="{2AC2F2F6-0A60-45AA-99C1-C19C6C839DFA}" sibTransId="{FF4C3B41-9C7E-4DA0-9AA0-3B297A314467}"/>
    <dgm:cxn modelId="{0926E368-FE86-4BE3-96A3-C185E19B5D5C}" type="presOf" srcId="{2B65A837-F3BD-4B58-8F17-22BEBDFEFF53}" destId="{8C246939-C9DC-49F2-9D30-00FE04D7A082}" srcOrd="1" destOrd="0" presId="urn:microsoft.com/office/officeart/2005/8/layout/list1"/>
    <dgm:cxn modelId="{14AD4E02-5727-45E1-ADA3-E010A010C9A2}" type="presOf" srcId="{5AAA9E12-99B4-4757-A00F-C2C11E1CEEF0}" destId="{2509F0A5-1C2F-4935-88F6-451A0496A9DC}" srcOrd="1" destOrd="0" presId="urn:microsoft.com/office/officeart/2005/8/layout/list1"/>
    <dgm:cxn modelId="{69B5DE4B-5AAE-405B-AB10-760A22BA01C7}" srcId="{EDB785FA-5B1C-421F-B2EE-5604ACAB42B4}" destId="{E3105754-9E7E-4526-B2FC-490E6CBC0DE4}" srcOrd="0" destOrd="0" parTransId="{F86E9672-0771-462E-A1AE-F22290C92609}" sibTransId="{2884FF2A-4C36-4732-B6F8-E0F1977BE6E9}"/>
    <dgm:cxn modelId="{2D7EB74A-56E6-4517-8C3E-994DDDF9C180}" type="presOf" srcId="{FACC64F1-D3B2-43B9-88F9-8387BA40AF9A}" destId="{3C6CF831-DABA-4895-A529-F33A071850D4}" srcOrd="0" destOrd="0" presId="urn:microsoft.com/office/officeart/2005/8/layout/list1"/>
    <dgm:cxn modelId="{117287B3-74FA-4C71-83B5-3399EAF3BDEF}" srcId="{EDB785FA-5B1C-421F-B2EE-5604ACAB42B4}" destId="{5AAA9E12-99B4-4757-A00F-C2C11E1CEEF0}" srcOrd="4" destOrd="0" parTransId="{7358D440-DF6D-4567-9955-B85D1FD97FDF}" sibTransId="{0C61653B-7B0B-4DBC-9823-CA3F603904BF}"/>
    <dgm:cxn modelId="{18240AF4-2D4B-422C-B75F-9ACCFEBEC273}" type="presParOf" srcId="{9366255F-7F12-4769-A936-88CFD91C619A}" destId="{73476DE1-2D3A-49C7-A667-8F17578668FB}" srcOrd="0" destOrd="0" presId="urn:microsoft.com/office/officeart/2005/8/layout/list1"/>
    <dgm:cxn modelId="{9D82BE2D-4D66-4B63-8020-804F0116640A}" type="presParOf" srcId="{73476DE1-2D3A-49C7-A667-8F17578668FB}" destId="{7F80F299-8EC3-4E69-A1EA-97D96FE5096D}" srcOrd="0" destOrd="0" presId="urn:microsoft.com/office/officeart/2005/8/layout/list1"/>
    <dgm:cxn modelId="{81DF822C-A7D6-49DC-9659-987F9761A28F}" type="presParOf" srcId="{73476DE1-2D3A-49C7-A667-8F17578668FB}" destId="{BCC51569-244F-41C4-98B9-8ACBED275DAD}" srcOrd="1" destOrd="0" presId="urn:microsoft.com/office/officeart/2005/8/layout/list1"/>
    <dgm:cxn modelId="{D45BF73C-C845-483E-BA48-4A4EBEB60337}" type="presParOf" srcId="{9366255F-7F12-4769-A936-88CFD91C619A}" destId="{030A34D9-2402-4984-BA2E-DA67E0386877}" srcOrd="1" destOrd="0" presId="urn:microsoft.com/office/officeart/2005/8/layout/list1"/>
    <dgm:cxn modelId="{233ED66D-5D11-49FC-9DB6-ADD52C106062}" type="presParOf" srcId="{9366255F-7F12-4769-A936-88CFD91C619A}" destId="{DC451498-65EA-4B37-AF32-397EAA778E44}" srcOrd="2" destOrd="0" presId="urn:microsoft.com/office/officeart/2005/8/layout/list1"/>
    <dgm:cxn modelId="{05FBBF75-353F-45DA-B43C-8869EB37FC5A}" type="presParOf" srcId="{9366255F-7F12-4769-A936-88CFD91C619A}" destId="{EEAB1438-6BD2-4C1E-9A63-75EE9DD6E356}" srcOrd="3" destOrd="0" presId="urn:microsoft.com/office/officeart/2005/8/layout/list1"/>
    <dgm:cxn modelId="{F922C0D6-1A06-4A2C-9C58-1D04FF4B94F4}" type="presParOf" srcId="{9366255F-7F12-4769-A936-88CFD91C619A}" destId="{94D3C116-EEEF-4CF0-B1F2-3F810472B4CF}" srcOrd="4" destOrd="0" presId="urn:microsoft.com/office/officeart/2005/8/layout/list1"/>
    <dgm:cxn modelId="{2A5409BD-223A-4CC7-B366-258CDC338C2A}" type="presParOf" srcId="{94D3C116-EEEF-4CF0-B1F2-3F810472B4CF}" destId="{7785202A-9008-47AC-BBCB-7393A3112150}" srcOrd="0" destOrd="0" presId="urn:microsoft.com/office/officeart/2005/8/layout/list1"/>
    <dgm:cxn modelId="{78348664-E66F-4E23-9815-CF0D00C7C845}" type="presParOf" srcId="{94D3C116-EEEF-4CF0-B1F2-3F810472B4CF}" destId="{3EAA9B79-8DD4-4648-949C-BF6FDFBF1AC0}" srcOrd="1" destOrd="0" presId="urn:microsoft.com/office/officeart/2005/8/layout/list1"/>
    <dgm:cxn modelId="{1ABC9AE6-FB78-4410-BDD3-03803B507D21}" type="presParOf" srcId="{9366255F-7F12-4769-A936-88CFD91C619A}" destId="{1DBB4D74-3D4E-40FB-9BDB-B9641A9C3F64}" srcOrd="5" destOrd="0" presId="urn:microsoft.com/office/officeart/2005/8/layout/list1"/>
    <dgm:cxn modelId="{1272F0D2-643C-4A5D-98F3-6B2EE6BE9359}" type="presParOf" srcId="{9366255F-7F12-4769-A936-88CFD91C619A}" destId="{89A9B7FB-57AB-4F99-9A84-D2C3E5A77CBB}" srcOrd="6" destOrd="0" presId="urn:microsoft.com/office/officeart/2005/8/layout/list1"/>
    <dgm:cxn modelId="{8ABF2ADE-748B-4169-94F8-06E092DAD58E}" type="presParOf" srcId="{9366255F-7F12-4769-A936-88CFD91C619A}" destId="{44B9B3F1-6E4E-4C3D-B81F-6FC980AAFE98}" srcOrd="7" destOrd="0" presId="urn:microsoft.com/office/officeart/2005/8/layout/list1"/>
    <dgm:cxn modelId="{548E5047-34A7-4269-B9BD-A8FE8D27A3A2}" type="presParOf" srcId="{9366255F-7F12-4769-A936-88CFD91C619A}" destId="{F8F771CF-2ED9-415D-B239-3BAC37EE7343}" srcOrd="8" destOrd="0" presId="urn:microsoft.com/office/officeart/2005/8/layout/list1"/>
    <dgm:cxn modelId="{8EFA7D56-0DDE-4844-99C3-375C26912C73}" type="presParOf" srcId="{F8F771CF-2ED9-415D-B239-3BAC37EE7343}" destId="{24CDC62F-3513-4F26-8E83-BCF96A95C295}" srcOrd="0" destOrd="0" presId="urn:microsoft.com/office/officeart/2005/8/layout/list1"/>
    <dgm:cxn modelId="{90FB1FA3-35F2-482B-8FF6-E47E81B8985F}" type="presParOf" srcId="{F8F771CF-2ED9-415D-B239-3BAC37EE7343}" destId="{8C246939-C9DC-49F2-9D30-00FE04D7A082}" srcOrd="1" destOrd="0" presId="urn:microsoft.com/office/officeart/2005/8/layout/list1"/>
    <dgm:cxn modelId="{5DACE641-DD2D-43CA-B12D-5C5F9BA297D7}" type="presParOf" srcId="{9366255F-7F12-4769-A936-88CFD91C619A}" destId="{D17DE14F-7B55-4366-8094-102888BCC015}" srcOrd="9" destOrd="0" presId="urn:microsoft.com/office/officeart/2005/8/layout/list1"/>
    <dgm:cxn modelId="{954A9525-75B6-41CF-9851-56A4AB6369D8}" type="presParOf" srcId="{9366255F-7F12-4769-A936-88CFD91C619A}" destId="{7F97434A-D78D-4370-8BF3-A59539A6EDD3}" srcOrd="10" destOrd="0" presId="urn:microsoft.com/office/officeart/2005/8/layout/list1"/>
    <dgm:cxn modelId="{1B61838F-0BAC-40C1-B665-9436CABB75E6}" type="presParOf" srcId="{9366255F-7F12-4769-A936-88CFD91C619A}" destId="{52ED48BB-EBDE-474E-86A7-50956D5C35E7}" srcOrd="11" destOrd="0" presId="urn:microsoft.com/office/officeart/2005/8/layout/list1"/>
    <dgm:cxn modelId="{9EC876AE-245F-40C2-9C43-2F45878E3536}" type="presParOf" srcId="{9366255F-7F12-4769-A936-88CFD91C619A}" destId="{9BFFB37C-8605-4A69-B0D8-90B69C0E269C}" srcOrd="12" destOrd="0" presId="urn:microsoft.com/office/officeart/2005/8/layout/list1"/>
    <dgm:cxn modelId="{D9F58A24-7CDA-41B3-B647-6E91C1E9DC26}" type="presParOf" srcId="{9BFFB37C-8605-4A69-B0D8-90B69C0E269C}" destId="{B1423115-7615-4165-A385-595428034ED5}" srcOrd="0" destOrd="0" presId="urn:microsoft.com/office/officeart/2005/8/layout/list1"/>
    <dgm:cxn modelId="{EA379F07-5CE0-4A73-852F-CF549DD89B0E}" type="presParOf" srcId="{9BFFB37C-8605-4A69-B0D8-90B69C0E269C}" destId="{F656687A-0699-4DAA-BEC0-2C614D43ADC8}" srcOrd="1" destOrd="0" presId="urn:microsoft.com/office/officeart/2005/8/layout/list1"/>
    <dgm:cxn modelId="{EF8F8768-4B66-4C34-AC09-07735849314F}" type="presParOf" srcId="{9366255F-7F12-4769-A936-88CFD91C619A}" destId="{033863CB-1C0C-48C3-9789-CE93C2A3C6EA}" srcOrd="13" destOrd="0" presId="urn:microsoft.com/office/officeart/2005/8/layout/list1"/>
    <dgm:cxn modelId="{C48CDCF7-ED2B-4378-9A7C-CD290522C011}" type="presParOf" srcId="{9366255F-7F12-4769-A936-88CFD91C619A}" destId="{2E8D461E-62E1-4BAE-8ED8-1C3EF9F36D05}" srcOrd="14" destOrd="0" presId="urn:microsoft.com/office/officeart/2005/8/layout/list1"/>
    <dgm:cxn modelId="{69D962D1-AE19-414C-954A-FB758D4B3126}" type="presParOf" srcId="{9366255F-7F12-4769-A936-88CFD91C619A}" destId="{E5352757-C8DC-4769-BAA6-E0044E824172}" srcOrd="15" destOrd="0" presId="urn:microsoft.com/office/officeart/2005/8/layout/list1"/>
    <dgm:cxn modelId="{D5E882F8-0610-47C5-8FA4-10C55C1EE76A}" type="presParOf" srcId="{9366255F-7F12-4769-A936-88CFD91C619A}" destId="{97BE7D5F-F40F-4844-9B0F-D326FBDBF624}" srcOrd="16" destOrd="0" presId="urn:microsoft.com/office/officeart/2005/8/layout/list1"/>
    <dgm:cxn modelId="{488722A9-BD6F-4D33-88D3-25A159F5DFD6}" type="presParOf" srcId="{97BE7D5F-F40F-4844-9B0F-D326FBDBF624}" destId="{CC3CF20A-86F0-48AF-857A-ECA578DA0419}" srcOrd="0" destOrd="0" presId="urn:microsoft.com/office/officeart/2005/8/layout/list1"/>
    <dgm:cxn modelId="{E9FDAD2C-4C47-457D-B11C-23E7F7C1D4DE}" type="presParOf" srcId="{97BE7D5F-F40F-4844-9B0F-D326FBDBF624}" destId="{2509F0A5-1C2F-4935-88F6-451A0496A9DC}" srcOrd="1" destOrd="0" presId="urn:microsoft.com/office/officeart/2005/8/layout/list1"/>
    <dgm:cxn modelId="{94E46E8A-047E-4084-B27F-B071D75C9FE2}" type="presParOf" srcId="{9366255F-7F12-4769-A936-88CFD91C619A}" destId="{6B363366-15AA-4AA6-AE0C-92F80F0BFABC}" srcOrd="17" destOrd="0" presId="urn:microsoft.com/office/officeart/2005/8/layout/list1"/>
    <dgm:cxn modelId="{E2CD2A39-5A18-4448-B257-8B01976300C5}" type="presParOf" srcId="{9366255F-7F12-4769-A936-88CFD91C619A}" destId="{4322F5FE-BAAC-4EC6-9C4E-FB52BE7ACA0B}" srcOrd="18" destOrd="0" presId="urn:microsoft.com/office/officeart/2005/8/layout/list1"/>
    <dgm:cxn modelId="{9D316A74-E2C7-499F-BF73-9A8B1090B2DC}" type="presParOf" srcId="{9366255F-7F12-4769-A936-88CFD91C619A}" destId="{03FEB45A-01A3-4DE9-A31B-6DB4E72D8B96}" srcOrd="19" destOrd="0" presId="urn:microsoft.com/office/officeart/2005/8/layout/list1"/>
    <dgm:cxn modelId="{284A7A83-4CFF-4116-A155-AA7030CD899D}" type="presParOf" srcId="{9366255F-7F12-4769-A936-88CFD91C619A}" destId="{E5BE1E04-6D38-4AE1-AF85-7707871DC5AC}" srcOrd="20" destOrd="0" presId="urn:microsoft.com/office/officeart/2005/8/layout/list1"/>
    <dgm:cxn modelId="{48CC8616-44C5-465E-9E4E-06C0B2E1ADA4}" type="presParOf" srcId="{E5BE1E04-6D38-4AE1-AF85-7707871DC5AC}" destId="{3C6CF831-DABA-4895-A529-F33A071850D4}" srcOrd="0" destOrd="0" presId="urn:microsoft.com/office/officeart/2005/8/layout/list1"/>
    <dgm:cxn modelId="{7DEE393A-A873-4313-B980-B8B5AB1BD42E}" type="presParOf" srcId="{E5BE1E04-6D38-4AE1-AF85-7707871DC5AC}" destId="{44ACD409-DEA2-4D9F-B696-D2CBB35472DF}" srcOrd="1" destOrd="0" presId="urn:microsoft.com/office/officeart/2005/8/layout/list1"/>
    <dgm:cxn modelId="{9C1BC1B2-E8CD-4B8D-9C1F-74F4714851DA}" type="presParOf" srcId="{9366255F-7F12-4769-A936-88CFD91C619A}" destId="{E6C1910E-9E56-430B-96D8-5F0DBB56AD34}" srcOrd="21" destOrd="0" presId="urn:microsoft.com/office/officeart/2005/8/layout/list1"/>
    <dgm:cxn modelId="{1F77D5FB-BD9E-428A-990A-2CB066948F6F}" type="presParOf" srcId="{9366255F-7F12-4769-A936-88CFD91C619A}" destId="{986C3087-0B56-4AE0-8BE9-F56A1A1F46E7}" srcOrd="22" destOrd="0" presId="urn:microsoft.com/office/officeart/2005/8/layout/list1"/>
    <dgm:cxn modelId="{B75E697F-CBFD-431D-8A42-FA3201C105EC}" type="presParOf" srcId="{9366255F-7F12-4769-A936-88CFD91C619A}" destId="{9BCDD497-EA7F-426F-8A50-4A18BCC21EC9}" srcOrd="23" destOrd="0" presId="urn:microsoft.com/office/officeart/2005/8/layout/list1"/>
    <dgm:cxn modelId="{5C91E848-563A-4402-AF52-D0074AF80A93}" type="presParOf" srcId="{9366255F-7F12-4769-A936-88CFD91C619A}" destId="{FE13EA16-8B03-4C5D-8048-220CAB0647A7}" srcOrd="24" destOrd="0" presId="urn:microsoft.com/office/officeart/2005/8/layout/list1"/>
    <dgm:cxn modelId="{56D2016D-E1BA-42F9-8D18-D63798CCE305}" type="presParOf" srcId="{FE13EA16-8B03-4C5D-8048-220CAB0647A7}" destId="{5788479E-0EED-41FA-BFE9-9EBFBBBEE159}" srcOrd="0" destOrd="0" presId="urn:microsoft.com/office/officeart/2005/8/layout/list1"/>
    <dgm:cxn modelId="{C467104E-143B-479E-8470-7811F658671E}" type="presParOf" srcId="{FE13EA16-8B03-4C5D-8048-220CAB0647A7}" destId="{1DCE48FF-7C41-4B2D-B2DD-6065E7F940B6}" srcOrd="1" destOrd="0" presId="urn:microsoft.com/office/officeart/2005/8/layout/list1"/>
    <dgm:cxn modelId="{076F8985-056E-4701-9B83-E33BFDFD1054}" type="presParOf" srcId="{9366255F-7F12-4769-A936-88CFD91C619A}" destId="{234D97C8-DEE6-464F-8CEE-ED07808F81C5}" srcOrd="25" destOrd="0" presId="urn:microsoft.com/office/officeart/2005/8/layout/list1"/>
    <dgm:cxn modelId="{F6C72A6F-34FF-4504-A096-BEB5A082D77A}" type="presParOf" srcId="{9366255F-7F12-4769-A936-88CFD91C619A}" destId="{43C90540-509E-4E8F-8F69-CF246BF1A78B}" srcOrd="26" destOrd="0" presId="urn:microsoft.com/office/officeart/2005/8/layout/list1"/>
    <dgm:cxn modelId="{C3A22425-C7F3-4DDF-A298-181ECFD3C845}" type="presParOf" srcId="{9366255F-7F12-4769-A936-88CFD91C619A}" destId="{BD0DBA10-A906-4810-AB7D-75C731A7F53C}" srcOrd="27" destOrd="0" presId="urn:microsoft.com/office/officeart/2005/8/layout/list1"/>
    <dgm:cxn modelId="{E3674D10-9E16-49D2-ACC0-BB9BBEEDD1DC}" type="presParOf" srcId="{9366255F-7F12-4769-A936-88CFD91C619A}" destId="{5D664E54-7729-4D7A-9168-CBDA9605F42E}" srcOrd="28" destOrd="0" presId="urn:microsoft.com/office/officeart/2005/8/layout/list1"/>
    <dgm:cxn modelId="{24203117-5A5A-4818-8B6B-D994B1B2BEDE}" type="presParOf" srcId="{5D664E54-7729-4D7A-9168-CBDA9605F42E}" destId="{F754271F-0375-498F-8CAD-B26EEA21E560}" srcOrd="0" destOrd="0" presId="urn:microsoft.com/office/officeart/2005/8/layout/list1"/>
    <dgm:cxn modelId="{95794C4F-0F3C-4CD0-BAE9-D30A8432E116}" type="presParOf" srcId="{5D664E54-7729-4D7A-9168-CBDA9605F42E}" destId="{A8885D49-FA19-4A2E-93E9-B11B9A56471F}" srcOrd="1" destOrd="0" presId="urn:microsoft.com/office/officeart/2005/8/layout/list1"/>
    <dgm:cxn modelId="{89AD57E6-D014-4D08-813E-4D1A9C290B03}" type="presParOf" srcId="{9366255F-7F12-4769-A936-88CFD91C619A}" destId="{C0A68F86-4DF7-4A16-A5BC-D6501DA4659B}" srcOrd="29" destOrd="0" presId="urn:microsoft.com/office/officeart/2005/8/layout/list1"/>
    <dgm:cxn modelId="{66D14071-4B56-40C6-8FF2-57E5B8BD6B02}" type="presParOf" srcId="{9366255F-7F12-4769-A936-88CFD91C619A}" destId="{3D5EFFE5-2F36-438D-89AA-97826504682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EF6AA-4709-4EAC-AB07-AB588AE55551}">
      <dsp:nvSpPr>
        <dsp:cNvPr id="0" name=""/>
        <dsp:cNvSpPr/>
      </dsp:nvSpPr>
      <dsp:spPr>
        <a:xfrm>
          <a:off x="0" y="276603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68C09-9755-486F-AAC2-8AD4912A253F}">
      <dsp:nvSpPr>
        <dsp:cNvPr id="0" name=""/>
        <dsp:cNvSpPr/>
      </dsp:nvSpPr>
      <dsp:spPr>
        <a:xfrm>
          <a:off x="428447" y="55203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Водоснабжение</a:t>
          </a:r>
        </a:p>
      </dsp:txBody>
      <dsp:txXfrm>
        <a:off x="450063" y="76819"/>
        <a:ext cx="5955034" cy="399568"/>
      </dsp:txXfrm>
    </dsp:sp>
    <dsp:sp modelId="{D970456A-E4A4-4FE6-8FB4-28A2DE8C2C3A}">
      <dsp:nvSpPr>
        <dsp:cNvPr id="0" name=""/>
        <dsp:cNvSpPr/>
      </dsp:nvSpPr>
      <dsp:spPr>
        <a:xfrm>
          <a:off x="0" y="9570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47EEF-5DF8-4EC7-A77A-DBC1391889EE}">
      <dsp:nvSpPr>
        <dsp:cNvPr id="0" name=""/>
        <dsp:cNvSpPr/>
      </dsp:nvSpPr>
      <dsp:spPr>
        <a:xfrm>
          <a:off x="428447" y="7356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Дорожная деятельность</a:t>
          </a:r>
        </a:p>
      </dsp:txBody>
      <dsp:txXfrm>
        <a:off x="450063" y="757220"/>
        <a:ext cx="5955034" cy="399568"/>
      </dsp:txXfrm>
    </dsp:sp>
    <dsp:sp modelId="{22714683-F9CE-4FD7-95AF-4C5F13F33BDE}">
      <dsp:nvSpPr>
        <dsp:cNvPr id="0" name=""/>
        <dsp:cNvSpPr/>
      </dsp:nvSpPr>
      <dsp:spPr>
        <a:xfrm>
          <a:off x="0" y="16374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B974F-201C-46B0-B2B5-CA720F7B6112}">
      <dsp:nvSpPr>
        <dsp:cNvPr id="0" name=""/>
        <dsp:cNvSpPr/>
      </dsp:nvSpPr>
      <dsp:spPr>
        <a:xfrm>
          <a:off x="428447" y="14160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Пожарная безопасность</a:t>
          </a:r>
        </a:p>
      </dsp:txBody>
      <dsp:txXfrm>
        <a:off x="450063" y="1437620"/>
        <a:ext cx="5955034" cy="399568"/>
      </dsp:txXfrm>
    </dsp:sp>
    <dsp:sp modelId="{1ADF3125-B030-439A-A07D-EE7A61D1DA90}">
      <dsp:nvSpPr>
        <dsp:cNvPr id="0" name=""/>
        <dsp:cNvSpPr/>
      </dsp:nvSpPr>
      <dsp:spPr>
        <a:xfrm>
          <a:off x="0" y="23178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0451-7452-45E9-A878-E2F062D5DC1E}">
      <dsp:nvSpPr>
        <dsp:cNvPr id="0" name=""/>
        <dsp:cNvSpPr/>
      </dsp:nvSpPr>
      <dsp:spPr>
        <a:xfrm>
          <a:off x="428447" y="20964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Памятники и монументы</a:t>
          </a:r>
        </a:p>
      </dsp:txBody>
      <dsp:txXfrm>
        <a:off x="450063" y="2118020"/>
        <a:ext cx="5955034" cy="399568"/>
      </dsp:txXfrm>
    </dsp:sp>
    <dsp:sp modelId="{887ED9A6-26DA-438A-B237-576D4D89B104}">
      <dsp:nvSpPr>
        <dsp:cNvPr id="0" name=""/>
        <dsp:cNvSpPr/>
      </dsp:nvSpPr>
      <dsp:spPr>
        <a:xfrm>
          <a:off x="0" y="29982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37BA2-8706-4E7E-9D78-A0101D77E7B1}">
      <dsp:nvSpPr>
        <dsp:cNvPr id="0" name=""/>
        <dsp:cNvSpPr/>
      </dsp:nvSpPr>
      <dsp:spPr>
        <a:xfrm>
          <a:off x="428447" y="27768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Освещение</a:t>
          </a:r>
        </a:p>
      </dsp:txBody>
      <dsp:txXfrm>
        <a:off x="450063" y="2798420"/>
        <a:ext cx="5955034" cy="399568"/>
      </dsp:txXfrm>
    </dsp:sp>
    <dsp:sp modelId="{C9047BC6-F976-43D5-AA73-F676202A53C7}">
      <dsp:nvSpPr>
        <dsp:cNvPr id="0" name=""/>
        <dsp:cNvSpPr/>
      </dsp:nvSpPr>
      <dsp:spPr>
        <a:xfrm>
          <a:off x="0" y="36786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9B6B4-2BBC-429D-BE27-658D546CE2F2}">
      <dsp:nvSpPr>
        <dsp:cNvPr id="0" name=""/>
        <dsp:cNvSpPr/>
      </dsp:nvSpPr>
      <dsp:spPr>
        <a:xfrm>
          <a:off x="428447" y="34572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Фонтаны</a:t>
          </a:r>
        </a:p>
      </dsp:txBody>
      <dsp:txXfrm>
        <a:off x="450063" y="3478820"/>
        <a:ext cx="5955034" cy="399568"/>
      </dsp:txXfrm>
    </dsp:sp>
    <dsp:sp modelId="{BE60A8F4-110F-4181-87C6-1C7D72FC8A68}">
      <dsp:nvSpPr>
        <dsp:cNvPr id="0" name=""/>
        <dsp:cNvSpPr/>
      </dsp:nvSpPr>
      <dsp:spPr>
        <a:xfrm>
          <a:off x="0" y="43590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0A1BF-0B4A-46B0-9FBC-D3045B910826}">
      <dsp:nvSpPr>
        <dsp:cNvPr id="0" name=""/>
        <dsp:cNvSpPr/>
      </dsp:nvSpPr>
      <dsp:spPr>
        <a:xfrm>
          <a:off x="428447" y="41376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 архитектурные формы</a:t>
          </a:r>
        </a:p>
      </dsp:txBody>
      <dsp:txXfrm>
        <a:off x="450063" y="4159220"/>
        <a:ext cx="5955034" cy="399568"/>
      </dsp:txXfrm>
    </dsp:sp>
    <dsp:sp modelId="{FA9A367B-1DFE-4D26-B88F-928F456B39A1}">
      <dsp:nvSpPr>
        <dsp:cNvPr id="0" name=""/>
        <dsp:cNvSpPr/>
      </dsp:nvSpPr>
      <dsp:spPr>
        <a:xfrm>
          <a:off x="0" y="50394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CF36-4A7D-4F6A-9768-9EEB4F141C0B}">
      <dsp:nvSpPr>
        <dsp:cNvPr id="0" name=""/>
        <dsp:cNvSpPr/>
      </dsp:nvSpPr>
      <dsp:spPr>
        <a:xfrm>
          <a:off x="428447" y="48180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Озеленение</a:t>
          </a:r>
        </a:p>
      </dsp:txBody>
      <dsp:txXfrm>
        <a:off x="450063" y="4839620"/>
        <a:ext cx="5955034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51498-65EA-4B37-AF32-397EAA778E44}">
      <dsp:nvSpPr>
        <dsp:cNvPr id="0" name=""/>
        <dsp:cNvSpPr/>
      </dsp:nvSpPr>
      <dsp:spPr>
        <a:xfrm>
          <a:off x="0" y="34468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51569-244F-41C4-98B9-8ACBED275DAD}">
      <dsp:nvSpPr>
        <dsp:cNvPr id="0" name=""/>
        <dsp:cNvSpPr/>
      </dsp:nvSpPr>
      <dsp:spPr>
        <a:xfrm>
          <a:off x="435648" y="9376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Охрана окружающей среды</a:t>
          </a:r>
        </a:p>
      </dsp:txBody>
      <dsp:txXfrm>
        <a:off x="460146" y="118265"/>
        <a:ext cx="6050081" cy="452844"/>
      </dsp:txXfrm>
    </dsp:sp>
    <dsp:sp modelId="{89A9B7FB-57AB-4F99-9A84-D2C3E5A77CBB}">
      <dsp:nvSpPr>
        <dsp:cNvPr id="0" name=""/>
        <dsp:cNvSpPr/>
      </dsp:nvSpPr>
      <dsp:spPr>
        <a:xfrm>
          <a:off x="0" y="111580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A9B79-8DD4-4648-949C-BF6FDFBF1AC0}">
      <dsp:nvSpPr>
        <dsp:cNvPr id="0" name=""/>
        <dsp:cNvSpPr/>
      </dsp:nvSpPr>
      <dsp:spPr>
        <a:xfrm>
          <a:off x="435648" y="86488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Сбор коммунальных отходов</a:t>
          </a:r>
        </a:p>
      </dsp:txBody>
      <dsp:txXfrm>
        <a:off x="460146" y="889385"/>
        <a:ext cx="6050081" cy="452844"/>
      </dsp:txXfrm>
    </dsp:sp>
    <dsp:sp modelId="{7F97434A-D78D-4370-8BF3-A59539A6EDD3}">
      <dsp:nvSpPr>
        <dsp:cNvPr id="0" name=""/>
        <dsp:cNvSpPr/>
      </dsp:nvSpPr>
      <dsp:spPr>
        <a:xfrm>
          <a:off x="0" y="188692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6939-C9DC-49F2-9D30-00FE04D7A082}">
      <dsp:nvSpPr>
        <dsp:cNvPr id="0" name=""/>
        <dsp:cNvSpPr/>
      </dsp:nvSpPr>
      <dsp:spPr>
        <a:xfrm>
          <a:off x="435648" y="163600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объекты</a:t>
          </a:r>
        </a:p>
      </dsp:txBody>
      <dsp:txXfrm>
        <a:off x="460146" y="1660505"/>
        <a:ext cx="6050081" cy="452844"/>
      </dsp:txXfrm>
    </dsp:sp>
    <dsp:sp modelId="{2E8D461E-62E1-4BAE-8ED8-1C3EF9F36D05}">
      <dsp:nvSpPr>
        <dsp:cNvPr id="0" name=""/>
        <dsp:cNvSpPr/>
      </dsp:nvSpPr>
      <dsp:spPr>
        <a:xfrm>
          <a:off x="0" y="265804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6687A-0699-4DAA-BEC0-2C614D43ADC8}">
      <dsp:nvSpPr>
        <dsp:cNvPr id="0" name=""/>
        <dsp:cNvSpPr/>
      </dsp:nvSpPr>
      <dsp:spPr>
        <a:xfrm>
          <a:off x="435648" y="240712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Парки и скверы</a:t>
          </a:r>
        </a:p>
      </dsp:txBody>
      <dsp:txXfrm>
        <a:off x="460146" y="2431625"/>
        <a:ext cx="6050081" cy="452844"/>
      </dsp:txXfrm>
    </dsp:sp>
    <dsp:sp modelId="{4322F5FE-BAAC-4EC6-9C4E-FB52BE7ACA0B}">
      <dsp:nvSpPr>
        <dsp:cNvPr id="0" name=""/>
        <dsp:cNvSpPr/>
      </dsp:nvSpPr>
      <dsp:spPr>
        <a:xfrm>
          <a:off x="0" y="342916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9F0A5-1C2F-4935-88F6-451A0496A9DC}">
      <dsp:nvSpPr>
        <dsp:cNvPr id="0" name=""/>
        <dsp:cNvSpPr/>
      </dsp:nvSpPr>
      <dsp:spPr>
        <a:xfrm>
          <a:off x="435648" y="317824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Детские площадки</a:t>
          </a:r>
        </a:p>
      </dsp:txBody>
      <dsp:txXfrm>
        <a:off x="460146" y="3202745"/>
        <a:ext cx="6050081" cy="452844"/>
      </dsp:txXfrm>
    </dsp:sp>
    <dsp:sp modelId="{986C3087-0B56-4AE0-8BE9-F56A1A1F46E7}">
      <dsp:nvSpPr>
        <dsp:cNvPr id="0" name=""/>
        <dsp:cNvSpPr/>
      </dsp:nvSpPr>
      <dsp:spPr>
        <a:xfrm>
          <a:off x="0" y="420028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CD409-DEA2-4D9F-B696-D2CBB35472DF}">
      <dsp:nvSpPr>
        <dsp:cNvPr id="0" name=""/>
        <dsp:cNvSpPr/>
      </dsp:nvSpPr>
      <dsp:spPr>
        <a:xfrm>
          <a:off x="435648" y="394936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площадки</a:t>
          </a:r>
        </a:p>
      </dsp:txBody>
      <dsp:txXfrm>
        <a:off x="460146" y="3973865"/>
        <a:ext cx="6050081" cy="452844"/>
      </dsp:txXfrm>
    </dsp:sp>
    <dsp:sp modelId="{43C90540-509E-4E8F-8F69-CF246BF1A78B}">
      <dsp:nvSpPr>
        <dsp:cNvPr id="0" name=""/>
        <dsp:cNvSpPr/>
      </dsp:nvSpPr>
      <dsp:spPr>
        <a:xfrm>
          <a:off x="0" y="497140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48FF-7C41-4B2D-B2DD-6065E7F940B6}">
      <dsp:nvSpPr>
        <dsp:cNvPr id="0" name=""/>
        <dsp:cNvSpPr/>
      </dsp:nvSpPr>
      <dsp:spPr>
        <a:xfrm>
          <a:off x="435648" y="472048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Народные промыслы</a:t>
          </a:r>
        </a:p>
      </dsp:txBody>
      <dsp:txXfrm>
        <a:off x="460146" y="4744985"/>
        <a:ext cx="6050081" cy="452844"/>
      </dsp:txXfrm>
    </dsp:sp>
    <dsp:sp modelId="{3D5EFFE5-2F36-438D-89AA-97826504682B}">
      <dsp:nvSpPr>
        <dsp:cNvPr id="0" name=""/>
        <dsp:cNvSpPr/>
      </dsp:nvSpPr>
      <dsp:spPr>
        <a:xfrm>
          <a:off x="0" y="5742528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85D49-FA19-4A2E-93E9-B11B9A56471F}">
      <dsp:nvSpPr>
        <dsp:cNvPr id="0" name=""/>
        <dsp:cNvSpPr/>
      </dsp:nvSpPr>
      <dsp:spPr>
        <a:xfrm>
          <a:off x="435648" y="5491608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Содержание мест захоронения</a:t>
          </a:r>
        </a:p>
      </dsp:txBody>
      <dsp:txXfrm>
        <a:off x="460146" y="5516106"/>
        <a:ext cx="605008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49FF-E169-466A-9208-66F1E995A29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80B3-2150-427A-AEEC-79F1940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A917-3CAF-4FB8-B88C-5547AEF24D6B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1955-54C1-4DD5-8C9C-41EA73887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8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0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29E0-3DC6-44EE-9CFD-06DA6ADE40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330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CEE3-9519-4C58-8238-96AB6FC31E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492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DE-66C3-4120-AF41-03CFDE9E3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59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BF94-0557-4861-961B-06841FA926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27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264-4310-4D0D-9D33-14F672CEFA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134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DF5E-E840-46A6-995C-F591A9A14F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575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49FC-9398-498C-8904-79BBF9D843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955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E86F-26E1-4018-9861-9B72CC284F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81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4DDD-C083-4B36-9441-B7EED2B148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572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6F2-C884-4572-A0FE-BE8C4D9708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091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144-706D-4B5C-97E4-44F1CC18BF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287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lumMod val="75000"/>
                <a:alpha val="28000"/>
              </a:schemeClr>
            </a:gs>
            <a:gs pos="22000">
              <a:schemeClr val="bg1">
                <a:lumMod val="85000"/>
                <a:alpha val="13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A5DC-C6CD-4D72-A6C5-56426CB693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5333" y="4946689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Бодрова Ева Михайловна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01133" y="5658057"/>
            <a:ext cx="8307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консультант управления по взаимодействию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 муниципальными образованиями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35165" y="2636912"/>
            <a:ext cx="8069283" cy="1656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 особенностях проведения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конкурсного отбора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общественных проектов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85486" y="260648"/>
            <a:ext cx="43325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«Поддержка инициатив населения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Самарской области»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14690" y="290950"/>
            <a:ext cx="371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14" name="Picture 23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151976"/>
            <a:ext cx="910018" cy="92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7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834" y="831485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4" name="Ромб 3"/>
          <p:cNvSpPr/>
          <p:nvPr/>
        </p:nvSpPr>
        <p:spPr>
          <a:xfrm>
            <a:off x="202451" y="1685177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8515" y="1706372"/>
            <a:ext cx="3696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АНКЕТИРОВАНИЕ / ОПРОС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9" name="Ромб 8"/>
          <p:cNvSpPr/>
          <p:nvPr/>
        </p:nvSpPr>
        <p:spPr>
          <a:xfrm>
            <a:off x="4785645" y="1685177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1709" y="1706372"/>
            <a:ext cx="3530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ТВОРЧЕСКИЙ КОНКУРС</a:t>
            </a:r>
          </a:p>
          <a:p>
            <a:pPr lvl="0"/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11" name="Ромб 10"/>
          <p:cNvSpPr/>
          <p:nvPr/>
        </p:nvSpPr>
        <p:spPr>
          <a:xfrm>
            <a:off x="688251" y="2919481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04864" y="3789920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7374" y="2854607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Скан-копии анкет </a:t>
            </a:r>
          </a:p>
          <a:p>
            <a:r>
              <a:rPr lang="ru-RU" sz="2000" dirty="0"/>
              <a:t>или опросных листов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328" y="3713257"/>
            <a:ext cx="3579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Фотографии с населением, подтверждающие проведение анкетирования или опроса</a:t>
            </a:r>
          </a:p>
        </p:txBody>
      </p:sp>
      <p:sp>
        <p:nvSpPr>
          <p:cNvPr id="23" name="Ромб 22"/>
          <p:cNvSpPr/>
          <p:nvPr/>
        </p:nvSpPr>
        <p:spPr>
          <a:xfrm>
            <a:off x="5023526" y="2956522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5037673" y="430967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11605" y="2870295"/>
            <a:ext cx="3573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Скан-копии рисунков, фотографии поделок и других видов результатов творческих конкурсов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20560" y="4221088"/>
            <a:ext cx="3564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Фотографии с населением, подтверждающие проведение творческого конкурса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8436" y="185154"/>
            <a:ext cx="4881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ВОВЛЕЧЕНИЕ ЖИТЕЛЕЙ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504" y="58772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</a:rPr>
              <a:t>Документы прикладываются к заявке на участие в конкурсном отборе в электронном формате на электронном носителе</a:t>
            </a:r>
            <a:endParaRPr lang="ru-RU" sz="2000" i="1" dirty="0"/>
          </a:p>
        </p:txBody>
      </p:sp>
      <p:sp>
        <p:nvSpPr>
          <p:cNvPr id="19" name="Половина рамки 18"/>
          <p:cNvSpPr/>
          <p:nvPr/>
        </p:nvSpPr>
        <p:spPr>
          <a:xfrm>
            <a:off x="507631" y="5685636"/>
            <a:ext cx="7763977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49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175697" y="2554347"/>
            <a:ext cx="2797448" cy="120032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Количество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квартир МКД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или домовладений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1601" y="188639"/>
            <a:ext cx="6660798" cy="1288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/>
              <a:t>ВЫБОР И ОБСУЖДЕНИЕ </a:t>
            </a:r>
          </a:p>
          <a:p>
            <a:pPr algn="ctr">
              <a:lnSpc>
                <a:spcPct val="80000"/>
              </a:lnSpc>
            </a:pPr>
            <a:r>
              <a:rPr lang="ru-RU" sz="4800" b="1" dirty="0"/>
              <a:t>ИНИЦИАТИВЫ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1277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НА ДВОРОВОЙ ТЕРРИТОРИИ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3111" y="6159396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14 </a:t>
            </a:r>
            <a:r>
              <a:rPr lang="ru-RU" sz="3200" b="1" dirty="0"/>
              <a:t>баллов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273" y="4628748"/>
            <a:ext cx="5893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«Дворовая территория – это территория или совокупность территорий, прилегающих к одному или нескольким многоквартирным домам или домовладениям индивидуальных жилых домов, как правило, имеющих выход на данную территорию или совокупность территорий с размещенными на ней объектами, предназначенными для обслуживания и (или) эксплуатации жилых зданий, и (или) предусматривающих наличие элементов благоустройства данной территории»</a:t>
            </a:r>
          </a:p>
        </p:txBody>
      </p:sp>
      <p:sp>
        <p:nvSpPr>
          <p:cNvPr id="13" name="Половина рамки 12"/>
          <p:cNvSpPr/>
          <p:nvPr/>
        </p:nvSpPr>
        <p:spPr>
          <a:xfrm>
            <a:off x="192399" y="4516551"/>
            <a:ext cx="6048672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>
            <a:off x="2791397" y="2038427"/>
            <a:ext cx="2220285" cy="2220285"/>
          </a:xfrm>
          <a:prstGeom prst="pie">
            <a:avLst>
              <a:gd name="adj1" fmla="val 0"/>
              <a:gd name="adj2" fmla="val 180452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9584" y="2019735"/>
            <a:ext cx="2238977" cy="22389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ирог 14"/>
          <p:cNvSpPr/>
          <p:nvPr/>
        </p:nvSpPr>
        <p:spPr>
          <a:xfrm>
            <a:off x="6316701" y="5221577"/>
            <a:ext cx="958751" cy="958751"/>
          </a:xfrm>
          <a:prstGeom prst="pie">
            <a:avLst>
              <a:gd name="adj1" fmla="val 0"/>
              <a:gd name="adj2" fmla="val 180452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80090" y="5210222"/>
            <a:ext cx="966823" cy="96682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08131" y="5164665"/>
            <a:ext cx="62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2701" y="2565512"/>
            <a:ext cx="2238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ВСЕГО</a:t>
            </a:r>
          </a:p>
          <a:p>
            <a:pPr algn="ctr"/>
            <a:r>
              <a:rPr lang="ru-RU" sz="2400" b="1" dirty="0"/>
              <a:t>НА ДВОРОВОЙ</a:t>
            </a:r>
          </a:p>
          <a:p>
            <a:pPr algn="ctr"/>
            <a:r>
              <a:rPr lang="ru-RU" sz="2400" b="1" dirty="0"/>
              <a:t>ТЕРРИТОРИИ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33462" y="2436037"/>
            <a:ext cx="2045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ПОДДЕР-</a:t>
            </a:r>
          </a:p>
          <a:p>
            <a:r>
              <a:rPr lang="ru-RU" b="1" dirty="0"/>
              <a:t>ЖАВШИХ </a:t>
            </a:r>
          </a:p>
          <a:p>
            <a:r>
              <a:rPr lang="ru-RU" b="1" dirty="0"/>
              <a:t>РЕАЛИ-</a:t>
            </a:r>
          </a:p>
          <a:p>
            <a:r>
              <a:rPr lang="ru-RU" b="1" dirty="0"/>
              <a:t>ЗАЦИЮ ПРОЕКТА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5233365" y="2743493"/>
            <a:ext cx="720080" cy="844367"/>
          </a:xfrm>
          <a:prstGeom prst="leftArrow">
            <a:avLst>
              <a:gd name="adj1" fmla="val 31951"/>
              <a:gd name="adj2" fmla="val 5469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83806" y="3639625"/>
            <a:ext cx="123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Более 50%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56894" y="4241335"/>
            <a:ext cx="2848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Доля квартир или ИЖД,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поддержавших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реализацию проекта: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2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6" grpId="0"/>
      <p:bldP spid="12" grpId="0"/>
      <p:bldP spid="3" grpId="0"/>
      <p:bldP spid="13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 build="p"/>
      <p:bldP spid="19" grpId="0" uiExpand="1" build="p"/>
      <p:bldP spid="21" grpId="0" animBg="1"/>
      <p:bldP spid="22" grpId="0"/>
      <p:bldP spid="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1143" y="1109935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4" name="Ромб 3"/>
          <p:cNvSpPr/>
          <p:nvPr/>
        </p:nvSpPr>
        <p:spPr>
          <a:xfrm>
            <a:off x="166190" y="1760643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254" y="178183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9" name="Ромб 8"/>
          <p:cNvSpPr/>
          <p:nvPr/>
        </p:nvSpPr>
        <p:spPr>
          <a:xfrm>
            <a:off x="4432664" y="1760643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8728" y="1781838"/>
            <a:ext cx="378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(МОГУТ ПРИСУТСТВОВАТЬ В ПАКЕТЕ КОНКУРСНОЙ ДОКУМЕНТАЦИИ)</a:t>
            </a:r>
          </a:p>
        </p:txBody>
      </p:sp>
      <p:sp>
        <p:nvSpPr>
          <p:cNvPr id="11" name="Ромб 10"/>
          <p:cNvSpPr/>
          <p:nvPr/>
        </p:nvSpPr>
        <p:spPr>
          <a:xfrm>
            <a:off x="653631" y="2859762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653631" y="4192905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3126" y="2813236"/>
            <a:ext cx="3469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Указание в п. 20 Заявки</a:t>
            </a:r>
          </a:p>
          <a:p>
            <a:r>
              <a:rPr lang="ru-RU" dirty="0"/>
              <a:t>количества квартир или ИЖД всего и поддержавших реализацию проекта</a:t>
            </a:r>
          </a:p>
        </p:txBody>
      </p:sp>
      <p:sp>
        <p:nvSpPr>
          <p:cNvPr id="23" name="Ромб 22"/>
          <p:cNvSpPr/>
          <p:nvPr/>
        </p:nvSpPr>
        <p:spPr>
          <a:xfrm>
            <a:off x="4836672" y="290628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836672" y="3755941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24751" y="2859762"/>
            <a:ext cx="356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Выписка из домовой книги </a:t>
            </a:r>
          </a:p>
          <a:p>
            <a:r>
              <a:rPr lang="ru-RU" dirty="0"/>
              <a:t>о количестве квартир в МКД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33796" y="3755941"/>
            <a:ext cx="3564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Скриншот количества квартир </a:t>
            </a:r>
            <a:br>
              <a:rPr lang="ru-RU" dirty="0"/>
            </a:br>
            <a:r>
              <a:rPr lang="ru-RU" dirty="0"/>
              <a:t>в МКД из интернет-карт </a:t>
            </a:r>
            <a:br>
              <a:rPr lang="ru-RU" dirty="0"/>
            </a:br>
            <a:r>
              <a:rPr lang="ru-RU" dirty="0"/>
              <a:t>(Яндекс и пр.)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3433" y="188639"/>
            <a:ext cx="8253023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/>
              <a:t>ВЫБОР И ОБСУЖДЕНИЕ ИНИЦИАТИВЫ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63126" y="4159782"/>
            <a:ext cx="330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Подписные листы в поддержку реализации проекта </a:t>
            </a:r>
          </a:p>
          <a:p>
            <a:r>
              <a:rPr lang="ru-RU" dirty="0"/>
              <a:t>на дворовой территории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677887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НА ДВОРОВОЙ ТЕРРИТОРИИ</a:t>
            </a:r>
          </a:p>
        </p:txBody>
      </p:sp>
      <p:sp>
        <p:nvSpPr>
          <p:cNvPr id="22" name="Ромб 21"/>
          <p:cNvSpPr/>
          <p:nvPr/>
        </p:nvSpPr>
        <p:spPr>
          <a:xfrm>
            <a:off x="4836672" y="494116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33796" y="4941168"/>
            <a:ext cx="3564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Фото/видео, подтверждающие сбор подписей в поддержку реализации проекта </a:t>
            </a:r>
          </a:p>
          <a:p>
            <a:r>
              <a:rPr lang="ru-RU" dirty="0"/>
              <a:t>на дворовой территории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2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601" y="188639"/>
            <a:ext cx="6660798" cy="1288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/>
              <a:t>ВЫБОР И ОБСУЖДЕНИЕ </a:t>
            </a:r>
          </a:p>
          <a:p>
            <a:pPr algn="ctr">
              <a:lnSpc>
                <a:spcPct val="80000"/>
              </a:lnSpc>
            </a:pPr>
            <a:r>
              <a:rPr lang="ru-RU" sz="4800" b="1" dirty="0"/>
              <a:t>ИНИЦИАТИВЫ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1277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НА ВНЕ ДВОРОВОЙ ТЕРРИТОРИИ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4389" y="2035796"/>
            <a:ext cx="2304256" cy="101566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Собрание граждан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(количество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жителей)</a:t>
            </a:r>
          </a:p>
        </p:txBody>
      </p:sp>
      <p:sp>
        <p:nvSpPr>
          <p:cNvPr id="25" name="Пирог 24"/>
          <p:cNvSpPr/>
          <p:nvPr/>
        </p:nvSpPr>
        <p:spPr>
          <a:xfrm>
            <a:off x="3635892" y="2072384"/>
            <a:ext cx="2220285" cy="2220285"/>
          </a:xfrm>
          <a:prstGeom prst="pie">
            <a:avLst>
              <a:gd name="adj1" fmla="val 0"/>
              <a:gd name="adj2" fmla="val 202118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19328" y="2063036"/>
            <a:ext cx="2238977" cy="22389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22445" y="2608813"/>
            <a:ext cx="2238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ИМЕЮЩИЕ</a:t>
            </a:r>
          </a:p>
          <a:p>
            <a:pPr algn="ctr"/>
            <a:r>
              <a:rPr lang="ru-RU" sz="2400" b="1" dirty="0"/>
              <a:t>ПРАВО </a:t>
            </a:r>
          </a:p>
          <a:p>
            <a:pPr algn="ctr"/>
            <a:r>
              <a:rPr lang="ru-RU" sz="2400" b="1" dirty="0"/>
              <a:t>НА УЧАСТИЕ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23295" y="2288562"/>
            <a:ext cx="2045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ПРИНЯВШИЕ</a:t>
            </a:r>
          </a:p>
          <a:p>
            <a:pPr algn="ctr"/>
            <a:r>
              <a:rPr lang="ru-RU" sz="2000" b="1" dirty="0"/>
              <a:t>УЧАСТИЕ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15717" y="3225750"/>
            <a:ext cx="1932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КВОРУМ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ОПРЕДЕЛЯЕТСЯ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УСТАВОМ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1300" y="2642505"/>
            <a:ext cx="62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4389" y="3339268"/>
            <a:ext cx="2304256" cy="132343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Конференция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граждан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(количество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делегатов)</a:t>
            </a:r>
          </a:p>
        </p:txBody>
      </p:sp>
      <p:sp>
        <p:nvSpPr>
          <p:cNvPr id="38" name="Стрелка влево 37"/>
          <p:cNvSpPr/>
          <p:nvPr/>
        </p:nvSpPr>
        <p:spPr>
          <a:xfrm flipH="1">
            <a:off x="2770973" y="2813801"/>
            <a:ext cx="720080" cy="844367"/>
          </a:xfrm>
          <a:prstGeom prst="leftArrow">
            <a:avLst>
              <a:gd name="adj1" fmla="val 31951"/>
              <a:gd name="adj2" fmla="val 5469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овая стрелка 10"/>
          <p:cNvSpPr/>
          <p:nvPr/>
        </p:nvSpPr>
        <p:spPr>
          <a:xfrm rot="3827771" flipV="1">
            <a:off x="3762507" y="2589788"/>
            <a:ext cx="928776" cy="860305"/>
          </a:xfrm>
          <a:prstGeom prst="circularArrow">
            <a:avLst>
              <a:gd name="adj1" fmla="val 7201"/>
              <a:gd name="adj2" fmla="val 1554105"/>
              <a:gd name="adj3" fmla="val 18820541"/>
              <a:gd name="adj4" fmla="val 10800000"/>
              <a:gd name="adj5" fmla="val 133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6280" y="6089074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14 </a:t>
            </a:r>
            <a:r>
              <a:rPr lang="ru-RU" sz="3200" b="1" dirty="0"/>
              <a:t>баллов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66330" y="5062254"/>
            <a:ext cx="3123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Доля жителей/делегатов,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принявших участие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 собрании/конференции</a:t>
            </a:r>
          </a:p>
        </p:txBody>
      </p:sp>
      <p:sp>
        <p:nvSpPr>
          <p:cNvPr id="53" name="Правая фигурная скобка 52"/>
          <p:cNvSpPr/>
          <p:nvPr/>
        </p:nvSpPr>
        <p:spPr>
          <a:xfrm rot="5400000">
            <a:off x="5946277" y="3150539"/>
            <a:ext cx="563814" cy="3024336"/>
          </a:xfrm>
          <a:prstGeom prst="rightBrace">
            <a:avLst>
              <a:gd name="adj1" fmla="val 61751"/>
              <a:gd name="adj2" fmla="val 49999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54389" y="5103131"/>
            <a:ext cx="3972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В случае проведения нового собрания или конференции граждан </a:t>
            </a:r>
            <a:r>
              <a:rPr lang="ru-RU" sz="1600" i="1" u="sng" dirty="0"/>
              <a:t>при переносе документов с осеннего на весенний конкурсный отбор</a:t>
            </a:r>
            <a:r>
              <a:rPr lang="ru-RU" sz="1600" i="1" dirty="0"/>
              <a:t>, при подсчете баллов учитывается протокол, представленный при переносе документов.</a:t>
            </a:r>
          </a:p>
        </p:txBody>
      </p:sp>
      <p:sp>
        <p:nvSpPr>
          <p:cNvPr id="55" name="Половина рамки 54"/>
          <p:cNvSpPr/>
          <p:nvPr/>
        </p:nvSpPr>
        <p:spPr>
          <a:xfrm>
            <a:off x="199956" y="5027065"/>
            <a:ext cx="4026938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28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uiExpand="1" build="p" animBg="1"/>
      <p:bldP spid="25" grpId="0" animBg="1"/>
      <p:bldP spid="26" grpId="0" animBg="1"/>
      <p:bldP spid="27" grpId="0" uiExpand="1" build="p"/>
      <p:bldP spid="28" grpId="0" uiExpand="1" build="p"/>
      <p:bldP spid="30" grpId="0" uiExpand="1" build="p"/>
      <p:bldP spid="31" grpId="0"/>
      <p:bldP spid="33" grpId="0" uiExpand="1" build="p" animBg="1"/>
      <p:bldP spid="38" grpId="0" animBg="1"/>
      <p:bldP spid="11" grpId="0" animBg="1"/>
      <p:bldP spid="48" grpId="0"/>
      <p:bldP spid="52" grpId="0" uiExpand="1" build="p"/>
      <p:bldP spid="53" grpId="0" animBg="1"/>
      <p:bldP spid="54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34" y="1052736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4" name="Ромб 3"/>
          <p:cNvSpPr/>
          <p:nvPr/>
        </p:nvSpPr>
        <p:spPr>
          <a:xfrm>
            <a:off x="174935" y="171041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0999" y="1731614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9" name="Ромб 8"/>
          <p:cNvSpPr/>
          <p:nvPr/>
        </p:nvSpPr>
        <p:spPr>
          <a:xfrm>
            <a:off x="4463988" y="3687214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40052" y="3708409"/>
            <a:ext cx="378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(МОГУТ ПРИСУТСТВОВАТЬ В ПАКЕТЕ КОНКУРСНОЙ ДОКУМЕНТАЦИИ)</a:t>
            </a:r>
          </a:p>
        </p:txBody>
      </p:sp>
      <p:sp>
        <p:nvSpPr>
          <p:cNvPr id="13" name="Ромб 12"/>
          <p:cNvSpPr/>
          <p:nvPr/>
        </p:nvSpPr>
        <p:spPr>
          <a:xfrm>
            <a:off x="684955" y="2799274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4450" y="3983825"/>
            <a:ext cx="3469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Указание в протоколе собрания/конференции граждан количества жителей, имеющих право и принявших участие</a:t>
            </a:r>
          </a:p>
        </p:txBody>
      </p:sp>
      <p:sp>
        <p:nvSpPr>
          <p:cNvPr id="23" name="Ромб 22"/>
          <p:cNvSpPr/>
          <p:nvPr/>
        </p:nvSpPr>
        <p:spPr>
          <a:xfrm>
            <a:off x="665472" y="5280760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845417" y="479774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53551" y="5234234"/>
            <a:ext cx="356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Фотографии, подтверждающие проведение собрания или конференции граждан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28304" y="4709158"/>
            <a:ext cx="356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Видеозапись собрания или конференции граждан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7" y="188639"/>
            <a:ext cx="8526371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/>
              <a:t>ВЫБОР И ОБСУЖДЕНИЕ ИНИЦИАТИВЫ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4450" y="2766151"/>
            <a:ext cx="3463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Указание в п. 25 Заявки коли-</a:t>
            </a:r>
            <a:r>
              <a:rPr lang="ru-RU" dirty="0" err="1"/>
              <a:t>чества</a:t>
            </a:r>
            <a:r>
              <a:rPr lang="ru-RU" dirty="0"/>
              <a:t> жителей, имеющих право принявших участие в собрании или конференции граждан</a:t>
            </a:r>
          </a:p>
        </p:txBody>
      </p:sp>
      <p:sp>
        <p:nvSpPr>
          <p:cNvPr id="19" name="Ромб 18"/>
          <p:cNvSpPr/>
          <p:nvPr/>
        </p:nvSpPr>
        <p:spPr>
          <a:xfrm>
            <a:off x="684955" y="3983825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4458236" y="173538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34300" y="1756584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(ОТСУТСТВУЮТ В ПАКЕТЕ КОНКУРСНОЙ ДОКУМЕНТАЦИИ)</a:t>
            </a:r>
          </a:p>
        </p:txBody>
      </p:sp>
      <p:sp>
        <p:nvSpPr>
          <p:cNvPr id="27" name="Ромб 26"/>
          <p:cNvSpPr/>
          <p:nvPr/>
        </p:nvSpPr>
        <p:spPr>
          <a:xfrm>
            <a:off x="5056879" y="2803682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18360" y="62068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НА ВНЕ ДВОРОВОЙ ТЕРРИТОРИИ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89988" y="2803682"/>
            <a:ext cx="3469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Лист регистрации участников собрания/конференции граждан</a:t>
            </a:r>
          </a:p>
        </p:txBody>
      </p:sp>
      <p:sp>
        <p:nvSpPr>
          <p:cNvPr id="31" name="Ромб 30"/>
          <p:cNvSpPr/>
          <p:nvPr/>
        </p:nvSpPr>
        <p:spPr>
          <a:xfrm>
            <a:off x="4836278" y="5482540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19165" y="5393950"/>
            <a:ext cx="3564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Раздаточный или </a:t>
            </a:r>
            <a:r>
              <a:rPr lang="ru-RU" dirty="0" err="1"/>
              <a:t>презентацион-ный</a:t>
            </a:r>
            <a:r>
              <a:rPr lang="ru-RU" dirty="0"/>
              <a:t> материал, используемый </a:t>
            </a:r>
            <a:br>
              <a:rPr lang="ru-RU" dirty="0"/>
            </a:br>
            <a:r>
              <a:rPr lang="ru-RU" dirty="0"/>
              <a:t>в ходе собрания или конференции граждан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15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27848" y="1400878"/>
            <a:ext cx="5850235" cy="4512230"/>
            <a:chOff x="227848" y="1400878"/>
            <a:chExt cx="5850235" cy="45122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29403" y="1400878"/>
              <a:ext cx="5847125" cy="451223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27848" y="5913108"/>
              <a:ext cx="584868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9403" y="1400878"/>
              <a:ext cx="584868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1287932" y="188639"/>
            <a:ext cx="656814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/>
              <a:t>МАСШТАБ ТЕРРИТОРИИ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1864" y="76470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ДВОРОВОЙ</a:t>
            </a:r>
          </a:p>
        </p:txBody>
      </p:sp>
      <p:sp>
        <p:nvSpPr>
          <p:cNvPr id="24" name="Стрелка вверх 23"/>
          <p:cNvSpPr/>
          <p:nvPr/>
        </p:nvSpPr>
        <p:spPr>
          <a:xfrm>
            <a:off x="759475" y="2269721"/>
            <a:ext cx="1476168" cy="3643387"/>
          </a:xfrm>
          <a:prstGeom prst="upArrow">
            <a:avLst>
              <a:gd name="adj1" fmla="val 50000"/>
              <a:gd name="adj2" fmla="val 10104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2415659" y="1499349"/>
            <a:ext cx="1476168" cy="4413759"/>
          </a:xfrm>
          <a:prstGeom prst="upArrow">
            <a:avLst>
              <a:gd name="adj1" fmla="val 50000"/>
              <a:gd name="adj2" fmla="val 10104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3999835" y="3706228"/>
            <a:ext cx="1476168" cy="2206880"/>
          </a:xfrm>
          <a:prstGeom prst="upArrow">
            <a:avLst>
              <a:gd name="adj1" fmla="val 50000"/>
              <a:gd name="adj2" fmla="val 1010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28184" y="6021288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7 </a:t>
            </a:r>
            <a:r>
              <a:rPr lang="ru-RU" sz="3200" b="1" dirty="0"/>
              <a:t>баллов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96" y="6006528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Количество квартир МКД или домовладений </a:t>
            </a:r>
          </a:p>
          <a:p>
            <a:pPr algn="ctr"/>
            <a:r>
              <a:rPr lang="ru-RU" sz="2400" dirty="0"/>
              <a:t>(</a:t>
            </a:r>
            <a:r>
              <a:rPr lang="ru-RU" sz="2400" b="1" dirty="0"/>
              <a:t>ВСЕГО НА ДВОРОВОЙ ТЕРРИТОРИИ</a:t>
            </a:r>
            <a:r>
              <a:rPr lang="ru-RU" sz="2400" dirty="0"/>
              <a:t>)</a:t>
            </a:r>
          </a:p>
        </p:txBody>
      </p:sp>
      <p:sp>
        <p:nvSpPr>
          <p:cNvPr id="30" name="Стрелка вверх 29"/>
          <p:cNvSpPr/>
          <p:nvPr/>
        </p:nvSpPr>
        <p:spPr>
          <a:xfrm>
            <a:off x="6516216" y="1700808"/>
            <a:ext cx="738084" cy="730716"/>
          </a:xfrm>
          <a:prstGeom prst="upArrow">
            <a:avLst>
              <a:gd name="adj1" fmla="val 40823"/>
              <a:gd name="adj2" fmla="val 4322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7859167" y="1379985"/>
            <a:ext cx="738084" cy="1051539"/>
          </a:xfrm>
          <a:prstGeom prst="upArrow">
            <a:avLst>
              <a:gd name="adj1" fmla="val 40823"/>
              <a:gd name="adj2" fmla="val 432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308131" y="1558334"/>
            <a:ext cx="62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÷</a:t>
            </a:r>
          </a:p>
        </p:txBody>
      </p:sp>
      <p:sp>
        <p:nvSpPr>
          <p:cNvPr id="34" name="Стрелка вверх 33"/>
          <p:cNvSpPr/>
          <p:nvPr/>
        </p:nvSpPr>
        <p:spPr>
          <a:xfrm>
            <a:off x="6516216" y="2886468"/>
            <a:ext cx="738084" cy="1051539"/>
          </a:xfrm>
          <a:prstGeom prst="upArrow">
            <a:avLst>
              <a:gd name="adj1" fmla="val 40823"/>
              <a:gd name="adj2" fmla="val 432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7856077" y="2886468"/>
            <a:ext cx="738084" cy="1051539"/>
          </a:xfrm>
          <a:prstGeom prst="upArrow">
            <a:avLst>
              <a:gd name="adj1" fmla="val 40823"/>
              <a:gd name="adj2" fmla="val 432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305041" y="3064817"/>
            <a:ext cx="62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÷</a:t>
            </a:r>
          </a:p>
        </p:txBody>
      </p:sp>
      <p:sp>
        <p:nvSpPr>
          <p:cNvPr id="37" name="Стрелка вверх 36"/>
          <p:cNvSpPr/>
          <p:nvPr/>
        </p:nvSpPr>
        <p:spPr>
          <a:xfrm>
            <a:off x="6516216" y="5013175"/>
            <a:ext cx="738084" cy="491869"/>
          </a:xfrm>
          <a:prstGeom prst="upArrow">
            <a:avLst>
              <a:gd name="adj1" fmla="val 40823"/>
              <a:gd name="adj2" fmla="val 4322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7859167" y="4453506"/>
            <a:ext cx="738084" cy="1051539"/>
          </a:xfrm>
          <a:prstGeom prst="upArrow">
            <a:avLst>
              <a:gd name="adj1" fmla="val 40823"/>
              <a:gd name="adj2" fmla="val 432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308131" y="4631855"/>
            <a:ext cx="62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÷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0" dur="1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" dur="1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7" grpId="0" animBg="1"/>
      <p:bldP spid="27" grpId="1" animBg="1"/>
      <p:bldP spid="28" grpId="0" animBg="1"/>
      <p:bldP spid="29" grpId="0"/>
      <p:bldP spid="5" grpId="0" build="p"/>
      <p:bldP spid="30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105" y="1052736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4" name="Ромб 3"/>
          <p:cNvSpPr/>
          <p:nvPr/>
        </p:nvSpPr>
        <p:spPr>
          <a:xfrm>
            <a:off x="166190" y="1649726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254" y="1670921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9" name="Ромб 8"/>
          <p:cNvSpPr/>
          <p:nvPr/>
        </p:nvSpPr>
        <p:spPr>
          <a:xfrm>
            <a:off x="4432664" y="1649726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8728" y="1670921"/>
            <a:ext cx="378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(МОГУТ ПРИСУТСТВОВАТЬ В ПАКЕТЕ КОНКУРСНОЙ ДОКУМЕНТАЦИИ)</a:t>
            </a:r>
          </a:p>
        </p:txBody>
      </p:sp>
      <p:sp>
        <p:nvSpPr>
          <p:cNvPr id="11" name="Ромб 10"/>
          <p:cNvSpPr/>
          <p:nvPr/>
        </p:nvSpPr>
        <p:spPr>
          <a:xfrm>
            <a:off x="653631" y="2748845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3126" y="2702319"/>
            <a:ext cx="3469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Указание в п. 20 Заявки</a:t>
            </a:r>
          </a:p>
          <a:p>
            <a:r>
              <a:rPr lang="ru-RU" dirty="0"/>
              <a:t>количества квартир или ИЖД всего и поддержавших реализацию проекта</a:t>
            </a:r>
          </a:p>
        </p:txBody>
      </p:sp>
      <p:sp>
        <p:nvSpPr>
          <p:cNvPr id="23" name="Ромб 22"/>
          <p:cNvSpPr/>
          <p:nvPr/>
        </p:nvSpPr>
        <p:spPr>
          <a:xfrm>
            <a:off x="4836672" y="2795371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827627" y="350100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24751" y="2748845"/>
            <a:ext cx="356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Выписка из домовой книги </a:t>
            </a:r>
          </a:p>
          <a:p>
            <a:r>
              <a:rPr lang="ru-RU" dirty="0"/>
              <a:t>о количестве квартир в МКД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24751" y="3501008"/>
            <a:ext cx="3564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Скриншот количества квартир </a:t>
            </a:r>
            <a:br>
              <a:rPr lang="ru-RU" dirty="0"/>
            </a:br>
            <a:r>
              <a:rPr lang="ru-RU" dirty="0"/>
              <a:t>в МКД из интернет-карт </a:t>
            </a:r>
            <a:br>
              <a:rPr lang="ru-RU" dirty="0"/>
            </a:br>
            <a:r>
              <a:rPr lang="ru-RU" dirty="0"/>
              <a:t>(Яндекс и пр.)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72165" y="58948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ДВОРОВОЙ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6126" y="188639"/>
            <a:ext cx="497713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/>
              <a:t>МАСШТАБ ТЕРРИТОРИИ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7"/>
          <a:stretch/>
        </p:blipFill>
        <p:spPr bwMode="auto">
          <a:xfrm>
            <a:off x="323528" y="3881955"/>
            <a:ext cx="8475003" cy="28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932" y="188639"/>
            <a:ext cx="656814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/>
              <a:t>МАСШТАБ ТЕРРИТОРИИ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5832" y="764704"/>
            <a:ext cx="313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ВНЕ ДВОРОВОЙ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40177" y="1437059"/>
            <a:ext cx="4298957" cy="3315744"/>
            <a:chOff x="227848" y="1400878"/>
            <a:chExt cx="5850235" cy="451223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27848" y="1400878"/>
              <a:ext cx="5850235" cy="4512230"/>
              <a:chOff x="227848" y="1400878"/>
              <a:chExt cx="5850235" cy="451223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29403" y="1400878"/>
                <a:ext cx="5847125" cy="4512230"/>
              </a:xfrm>
              <a:prstGeom prst="rect">
                <a:avLst/>
              </a:prstGeom>
              <a:pattFill prst="dotGrid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27848" y="5913108"/>
                <a:ext cx="584868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29403" y="1400878"/>
                <a:ext cx="584868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4" name="Стрелка вверх 23"/>
            <p:cNvSpPr/>
            <p:nvPr/>
          </p:nvSpPr>
          <p:spPr>
            <a:xfrm>
              <a:off x="759475" y="2269721"/>
              <a:ext cx="1476168" cy="3643387"/>
            </a:xfrm>
            <a:prstGeom prst="upArrow">
              <a:avLst>
                <a:gd name="adj1" fmla="val 50000"/>
                <a:gd name="adj2" fmla="val 10104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2415659" y="1499349"/>
              <a:ext cx="1476168" cy="4413759"/>
            </a:xfrm>
            <a:prstGeom prst="upArrow">
              <a:avLst>
                <a:gd name="adj1" fmla="val 50000"/>
                <a:gd name="adj2" fmla="val 10104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3999835" y="3706228"/>
              <a:ext cx="1476168" cy="2206880"/>
            </a:xfrm>
            <a:prstGeom prst="upArrow">
              <a:avLst>
                <a:gd name="adj1" fmla="val 50000"/>
                <a:gd name="adj2" fmla="val 10104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40152" y="6021289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7 </a:t>
            </a:r>
            <a:r>
              <a:rPr lang="ru-RU" sz="3200" b="1" dirty="0"/>
              <a:t>баллов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3398" y="5405734"/>
            <a:ext cx="4492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участие в собрании граждан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1379986"/>
            <a:ext cx="2081035" cy="1194012"/>
            <a:chOff x="6228184" y="1379986"/>
            <a:chExt cx="2081035" cy="1194012"/>
          </a:xfrm>
        </p:grpSpPr>
        <p:sp>
          <p:nvSpPr>
            <p:cNvPr id="30" name="Стрелка вверх 29"/>
            <p:cNvSpPr/>
            <p:nvPr/>
          </p:nvSpPr>
          <p:spPr>
            <a:xfrm>
              <a:off x="6228184" y="1700809"/>
              <a:ext cx="738084" cy="730716"/>
            </a:xfrm>
            <a:prstGeom prst="upArrow">
              <a:avLst>
                <a:gd name="adj1" fmla="val 40823"/>
                <a:gd name="adj2" fmla="val 4322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верх 31"/>
            <p:cNvSpPr/>
            <p:nvPr/>
          </p:nvSpPr>
          <p:spPr>
            <a:xfrm>
              <a:off x="7571135" y="1379986"/>
              <a:ext cx="738084" cy="1051539"/>
            </a:xfrm>
            <a:prstGeom prst="upArrow">
              <a:avLst>
                <a:gd name="adj1" fmla="val 40823"/>
                <a:gd name="adj2" fmla="val 4322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0099" y="1558335"/>
              <a:ext cx="6217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chemeClr val="accent3">
                      <a:lumMod val="75000"/>
                    </a:schemeClr>
                  </a:solidFill>
                </a:rPr>
                <a:t>÷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28184" y="2886469"/>
            <a:ext cx="2077945" cy="1194012"/>
            <a:chOff x="6228184" y="2886469"/>
            <a:chExt cx="2077945" cy="1194012"/>
          </a:xfrm>
        </p:grpSpPr>
        <p:sp>
          <p:nvSpPr>
            <p:cNvPr id="34" name="Стрелка вверх 33"/>
            <p:cNvSpPr/>
            <p:nvPr/>
          </p:nvSpPr>
          <p:spPr>
            <a:xfrm>
              <a:off x="6228184" y="2886469"/>
              <a:ext cx="738084" cy="1051539"/>
            </a:xfrm>
            <a:prstGeom prst="upArrow">
              <a:avLst>
                <a:gd name="adj1" fmla="val 40823"/>
                <a:gd name="adj2" fmla="val 4322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верх 34"/>
            <p:cNvSpPr/>
            <p:nvPr/>
          </p:nvSpPr>
          <p:spPr>
            <a:xfrm>
              <a:off x="7568045" y="2886469"/>
              <a:ext cx="738084" cy="1051539"/>
            </a:xfrm>
            <a:prstGeom prst="upArrow">
              <a:avLst>
                <a:gd name="adj1" fmla="val 40823"/>
                <a:gd name="adj2" fmla="val 4322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17009" y="3064818"/>
              <a:ext cx="6217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chemeClr val="accent3">
                      <a:lumMod val="75000"/>
                    </a:schemeClr>
                  </a:solidFill>
                </a:rPr>
                <a:t>÷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28184" y="4453507"/>
            <a:ext cx="2081035" cy="1194012"/>
            <a:chOff x="6228184" y="4453507"/>
            <a:chExt cx="2081035" cy="1194012"/>
          </a:xfrm>
        </p:grpSpPr>
        <p:sp>
          <p:nvSpPr>
            <p:cNvPr id="37" name="Стрелка вверх 36"/>
            <p:cNvSpPr/>
            <p:nvPr/>
          </p:nvSpPr>
          <p:spPr>
            <a:xfrm>
              <a:off x="6228184" y="5013176"/>
              <a:ext cx="738084" cy="491869"/>
            </a:xfrm>
            <a:prstGeom prst="upArrow">
              <a:avLst>
                <a:gd name="adj1" fmla="val 40823"/>
                <a:gd name="adj2" fmla="val 4322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верх 37"/>
            <p:cNvSpPr/>
            <p:nvPr/>
          </p:nvSpPr>
          <p:spPr>
            <a:xfrm>
              <a:off x="7571135" y="4453507"/>
              <a:ext cx="738084" cy="1051539"/>
            </a:xfrm>
            <a:prstGeom prst="upArrow">
              <a:avLst>
                <a:gd name="adj1" fmla="val 40823"/>
                <a:gd name="adj2" fmla="val 4322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20099" y="4631856"/>
              <a:ext cx="6217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chemeClr val="accent3">
                      <a:lumMod val="75000"/>
                    </a:schemeClr>
                  </a:solidFill>
                </a:rPr>
                <a:t>÷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04204" y="4955932"/>
            <a:ext cx="5719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Количество жителей, имеющих право на: </a:t>
            </a:r>
            <a:endParaRPr lang="ru-RU" dirty="0"/>
          </a:p>
        </p:txBody>
      </p:sp>
      <p:sp>
        <p:nvSpPr>
          <p:cNvPr id="25" name="Ромб 24"/>
          <p:cNvSpPr/>
          <p:nvPr/>
        </p:nvSpPr>
        <p:spPr>
          <a:xfrm>
            <a:off x="394605" y="5491994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743398" y="5898177"/>
            <a:ext cx="4492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участие в избрании делегатов </a:t>
            </a:r>
            <a:br>
              <a:rPr lang="ru-RU" sz="2000" dirty="0"/>
            </a:br>
            <a:r>
              <a:rPr lang="ru-RU" sz="2000" dirty="0"/>
              <a:t>для участия в конференции граждан</a:t>
            </a:r>
          </a:p>
        </p:txBody>
      </p:sp>
      <p:sp>
        <p:nvSpPr>
          <p:cNvPr id="31" name="Ромб 30"/>
          <p:cNvSpPr/>
          <p:nvPr/>
        </p:nvSpPr>
        <p:spPr>
          <a:xfrm>
            <a:off x="394605" y="5984437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2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5" grpId="0" build="p"/>
      <p:bldP spid="4" grpId="0"/>
      <p:bldP spid="25" grpId="0" animBg="1"/>
      <p:bldP spid="26" grpId="0" build="p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429050" y="1608282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8666" y="1637820"/>
            <a:ext cx="63167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13" name="Ромб 12"/>
          <p:cNvSpPr/>
          <p:nvPr/>
        </p:nvSpPr>
        <p:spPr>
          <a:xfrm>
            <a:off x="4565502" y="2616731"/>
            <a:ext cx="283012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8" name="Прямоугольник 17"/>
          <p:cNvSpPr/>
          <p:nvPr/>
        </p:nvSpPr>
        <p:spPr>
          <a:xfrm>
            <a:off x="626491" y="2583609"/>
            <a:ext cx="3924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Указание в протоколе количества жителей, имеющих право на </a:t>
            </a:r>
            <a:r>
              <a:rPr lang="ru-RU" sz="2000" dirty="0" err="1"/>
              <a:t>учас-тие</a:t>
            </a:r>
            <a:r>
              <a:rPr lang="ru-RU" sz="2000" dirty="0"/>
              <a:t> в собрании / конференции граждан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4998" y="2583608"/>
            <a:ext cx="4089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Указание в п. 25 Заявки количества жителей, имеющих право на </a:t>
            </a:r>
            <a:r>
              <a:rPr lang="ru-RU" sz="2000" dirty="0" err="1"/>
              <a:t>учас-тие</a:t>
            </a:r>
            <a:r>
              <a:rPr lang="ru-RU" sz="2000" dirty="0"/>
              <a:t> в собрании или конференции граждан</a:t>
            </a:r>
          </a:p>
        </p:txBody>
      </p:sp>
      <p:sp>
        <p:nvSpPr>
          <p:cNvPr id="19" name="Ромб 18"/>
          <p:cNvSpPr/>
          <p:nvPr/>
        </p:nvSpPr>
        <p:spPr>
          <a:xfrm>
            <a:off x="316997" y="2583609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4" name="Прямоугольник 33"/>
          <p:cNvSpPr/>
          <p:nvPr/>
        </p:nvSpPr>
        <p:spPr>
          <a:xfrm>
            <a:off x="1845105" y="1052736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86127" y="58948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ВНЕ ДВОРОВОЙ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196126" y="188639"/>
            <a:ext cx="497713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/>
              <a:t>МАСШТАБ ТЕРРИТОРИИ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9442" y="4480522"/>
            <a:ext cx="3972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случае проведения нового собрания или конференции граждан </a:t>
            </a:r>
            <a:r>
              <a:rPr lang="ru-RU" i="1" u="sng" dirty="0"/>
              <a:t>при переносе документов с осеннего на весенний конкурсный отбор</a:t>
            </a:r>
            <a:r>
              <a:rPr lang="ru-RU" i="1" dirty="0"/>
              <a:t>, при подсчете баллов учитывается протокол, представленный при переносе документов.</a:t>
            </a:r>
          </a:p>
        </p:txBody>
      </p:sp>
      <p:sp>
        <p:nvSpPr>
          <p:cNvPr id="38" name="Половина рамки 37"/>
          <p:cNvSpPr/>
          <p:nvPr/>
        </p:nvSpPr>
        <p:spPr>
          <a:xfrm>
            <a:off x="325009" y="4347056"/>
            <a:ext cx="4026938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734" y1="70207" x2="42773" y2="74069"/>
                        <a14:foregroundMark x1="70898" y1="84276" x2="89648" y2="92552"/>
                        <a14:foregroundMark x1="93945" y1="95034" x2="93555" y2="87034"/>
                        <a14:foregroundMark x1="90430" y1="83724" x2="85352" y2="67724"/>
                        <a14:foregroundMark x1="85547" y1="65517" x2="96484" y2="48966"/>
                        <a14:foregroundMark x1="96875" y1="45103" x2="91992" y2="23310"/>
                        <a14:foregroundMark x1="9961" y1="23034" x2="1758" y2="37103"/>
                        <a14:foregroundMark x1="3516" y1="39034" x2="7617" y2="58345"/>
                        <a14:foregroundMark x1="9570" y1="61103" x2="24219" y2="72414"/>
                        <a14:foregroundMark x1="41602" y1="76828" x2="54883" y2="76828"/>
                        <a14:foregroundMark x1="58594" y1="78483" x2="67578" y2="82897"/>
                        <a14:foregroundMark x1="91602" y1="94207" x2="95898" y2="96414"/>
                        <a14:foregroundMark x1="18945" y1="6483" x2="18945" y2="6483"/>
                        <a14:foregroundMark x1="34375" y1="1793" x2="34375" y2="1793"/>
                        <a14:foregroundMark x1="47266" y1="1517" x2="47266" y2="1517"/>
                        <a14:foregroundMark x1="50586" y1="1793" x2="50586" y2="1793"/>
                        <a14:foregroundMark x1="66211" y1="3172" x2="66211" y2="3172"/>
                        <a14:foregroundMark x1="69922" y1="2897" x2="69922" y2="2897"/>
                        <a14:foregroundMark x1="69727" y1="3034" x2="70117" y2="4414"/>
                        <a14:foregroundMark x1="28906" y1="3172" x2="29883" y2="3586"/>
                        <a14:foregroundMark x1="33398" y1="2345" x2="34375" y2="2069"/>
                        <a14:backgroundMark x1="48828" y1="19172" x2="48828" y2="19172"/>
                        <a14:backgroundMark x1="52441" y1="36552" x2="52441" y2="36552"/>
                        <a14:backgroundMark x1="73730" y1="8414" x2="73730" y2="8414"/>
                        <a14:backgroundMark x1="57129" y1="22621" x2="57129" y2="22621"/>
                        <a14:backgroundMark x1="29785" y1="38759" x2="29785" y2="38759"/>
                        <a14:backgroundMark x1="28320" y1="36138" x2="28320" y2="36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22" y="3907048"/>
            <a:ext cx="3837641" cy="28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41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3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ИНФОРМИРОВАНИЕ НАСЕЛЕНИЯ</a:t>
            </a:r>
          </a:p>
        </p:txBody>
      </p:sp>
      <p:sp>
        <p:nvSpPr>
          <p:cNvPr id="3" name="Плюс 2"/>
          <p:cNvSpPr/>
          <p:nvPr/>
        </p:nvSpPr>
        <p:spPr>
          <a:xfrm>
            <a:off x="3964122" y="1405858"/>
            <a:ext cx="1215756" cy="1215756"/>
          </a:xfrm>
          <a:prstGeom prst="mathPlus">
            <a:avLst>
              <a:gd name="adj1" fmla="val 2456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379847" y="1230985"/>
            <a:ext cx="3244428" cy="1584176"/>
          </a:xfrm>
          <a:prstGeom prst="wedgeRectCallout">
            <a:avLst>
              <a:gd name="adj1" fmla="val -46435"/>
              <a:gd name="adj2" fmla="val 66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8050" y="1257850"/>
            <a:ext cx="3205956" cy="1584176"/>
          </a:xfrm>
          <a:prstGeom prst="wedgeRectCallout">
            <a:avLst>
              <a:gd name="adj1" fmla="val -46435"/>
              <a:gd name="adj2" fmla="val 66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79847" y="1484464"/>
            <a:ext cx="3248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Официальные</a:t>
            </a:r>
          </a:p>
          <a:p>
            <a:pPr algn="ctr"/>
            <a:r>
              <a:rPr lang="ru-RU" sz="3200" b="1" dirty="0"/>
              <a:t>источники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050" y="1498753"/>
            <a:ext cx="3205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Неофициальные</a:t>
            </a:r>
          </a:p>
          <a:p>
            <a:pPr algn="ctr"/>
            <a:r>
              <a:rPr lang="ru-RU" sz="3200" b="1" dirty="0"/>
              <a:t>источники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409" y="6168011"/>
            <a:ext cx="281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10 </a:t>
            </a:r>
            <a:r>
              <a:rPr lang="ru-RU" sz="3200" b="1" dirty="0"/>
              <a:t>баллов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87625" y="3205559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87625" y="4471083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79847" y="3187017"/>
            <a:ext cx="3584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Источники официального опубликования МПА </a:t>
            </a:r>
          </a:p>
          <a:p>
            <a:r>
              <a:rPr lang="ru-RU" sz="2400" dirty="0"/>
              <a:t>(см. Устав МО)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79847" y="4422837"/>
            <a:ext cx="3584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Сайт администрации МО, </a:t>
            </a:r>
            <a:br>
              <a:rPr lang="ru-RU" sz="2400" dirty="0"/>
            </a:br>
            <a:r>
              <a:rPr lang="ru-RU" sz="2400" dirty="0"/>
              <a:t>на территории которого планируется реализация проекта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430038" y="3271378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0038" y="4171322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0038" y="4689097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0038" y="5241015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3511" y="5840472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753" y="3176071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Социальные сети (группы, каналы, сообщества)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236" y="405733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Видеохостинги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0236" y="461535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Информационные порталы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4487" y="516942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Интернет-издания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3157" y="573839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Иные СМИ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3143409" y="6154656"/>
            <a:ext cx="1140559" cy="289989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flipH="1">
            <a:off x="4817341" y="6166198"/>
            <a:ext cx="1140559" cy="289989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5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62" y="1020891"/>
            <a:ext cx="4009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Количество заявок </a:t>
            </a:r>
          </a:p>
          <a:p>
            <a:r>
              <a:rPr lang="ru-RU" sz="3200" dirty="0"/>
              <a:t>от муниципального образования </a:t>
            </a:r>
          </a:p>
          <a:p>
            <a:r>
              <a:rPr lang="ru-RU" sz="3200" b="1" dirty="0"/>
              <a:t>не ограничено!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67629" y="3409477"/>
            <a:ext cx="4611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Ограничен </a:t>
            </a:r>
          </a:p>
          <a:p>
            <a:r>
              <a:rPr lang="ru-RU" sz="3200" b="1" dirty="0"/>
              <a:t>размер субсидии </a:t>
            </a:r>
          </a:p>
          <a:p>
            <a:r>
              <a:rPr lang="ru-RU" sz="3200" dirty="0"/>
              <a:t>из областного бюджета</a:t>
            </a:r>
          </a:p>
          <a:p>
            <a:r>
              <a:rPr lang="ru-RU" sz="3200" b="1" dirty="0"/>
              <a:t>в зависимости </a:t>
            </a:r>
          </a:p>
          <a:p>
            <a:r>
              <a:rPr lang="ru-RU" sz="3200" b="1" dirty="0">
                <a:solidFill>
                  <a:srgbClr val="00863D"/>
                </a:solidFill>
              </a:rPr>
              <a:t>от периода проведения конкурсного отбора</a:t>
            </a:r>
            <a:endParaRPr lang="ru-RU" sz="3200" dirty="0">
              <a:solidFill>
                <a:srgbClr val="00863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52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B82300"/>
                </a:solidFill>
              </a:rPr>
              <a:t>ВАЖНО!</a:t>
            </a:r>
            <a:endParaRPr lang="ru-RU" sz="4800" dirty="0">
              <a:solidFill>
                <a:srgbClr val="B82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087" y="728503"/>
            <a:ext cx="81464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>
                <a:solidFill>
                  <a:srgbClr val="FFCC00"/>
                </a:solidFill>
                <a:latin typeface="Century" panose="02040604050505020304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087" y="3609532"/>
            <a:ext cx="81464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>
                <a:solidFill>
                  <a:srgbClr val="B82300"/>
                </a:solidFill>
                <a:latin typeface="Century" panose="02040604050505020304" pitchFamily="18" charset="0"/>
              </a:rPr>
              <a:t>!</a:t>
            </a:r>
          </a:p>
        </p:txBody>
      </p:sp>
      <p:pic>
        <p:nvPicPr>
          <p:cNvPr id="11266" name="Picture 2" descr="https://cdn3.vectorstock.com/i/1000x1000/07/62/cartoon-character-businessman-in-casual-clothes-vector-252307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0370" l="2703" r="95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32"/>
          <a:stretch/>
        </p:blipFill>
        <p:spPr bwMode="auto">
          <a:xfrm>
            <a:off x="5004048" y="580401"/>
            <a:ext cx="4374740" cy="61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8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4327010" y="3147754"/>
            <a:ext cx="2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муниципального района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4289" y="2488024"/>
            <a:ext cx="233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поселения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30CC2-4323-4551-9010-F0121D38D776}"/>
              </a:ext>
            </a:extLst>
          </p:cNvPr>
          <p:cNvSpPr txBox="1"/>
          <p:nvPr/>
        </p:nvSpPr>
        <p:spPr>
          <a:xfrm>
            <a:off x="375508" y="437327"/>
            <a:ext cx="839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источники публикаций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-23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52735"/>
            <a:ext cx="3584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Источники официального </a:t>
            </a:r>
            <a:r>
              <a:rPr lang="ru-RU" sz="2400" b="1" dirty="0"/>
              <a:t>опубликования МПА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(см. </a:t>
            </a:r>
            <a:r>
              <a:rPr lang="ru-RU" sz="2400" dirty="0">
                <a:solidFill>
                  <a:srgbClr val="C00000"/>
                </a:solidFill>
              </a:rPr>
              <a:t>Устав МО</a:t>
            </a:r>
            <a:r>
              <a:rPr lang="ru-RU" sz="2400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1052734"/>
            <a:ext cx="4663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Сайт администрации </a:t>
            </a:r>
            <a:r>
              <a:rPr lang="ru-RU" sz="2400" dirty="0"/>
              <a:t>МО, </a:t>
            </a:r>
            <a:br>
              <a:rPr lang="ru-RU" sz="2400" dirty="0"/>
            </a:br>
            <a:r>
              <a:rPr lang="ru-RU" sz="2400" dirty="0">
                <a:solidFill>
                  <a:srgbClr val="C00000"/>
                </a:solidFill>
              </a:rPr>
              <a:t>на территории которого планируется реализация</a:t>
            </a:r>
            <a:r>
              <a:rPr lang="ru-RU" sz="2400" dirty="0"/>
              <a:t>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5"/>
            <a:ext cx="3584641" cy="1200328"/>
          </a:xfrm>
          <a:prstGeom prst="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1052736"/>
            <a:ext cx="4663112" cy="1200328"/>
          </a:xfrm>
          <a:prstGeom prst="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73380" y="4583161"/>
            <a:ext cx="7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8404" y="5534191"/>
            <a:ext cx="207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публикаций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8936" y="4244013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800" b="1" dirty="0">
                <a:solidFill>
                  <a:srgbClr val="00863D"/>
                </a:solidFill>
                <a:latin typeface="Book Antiqua" panose="02040602050305030304" pitchFamily="18" charset="0"/>
              </a:rPr>
              <a:t>2</a:t>
            </a:r>
            <a:endParaRPr lang="ru-RU" sz="6600" b="1" dirty="0">
              <a:solidFill>
                <a:srgbClr val="00863D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899" y="5508488"/>
            <a:ext cx="27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Баллы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не снимаются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5153" y="5802836"/>
            <a:ext cx="59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899" y="4305376"/>
            <a:ext cx="27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Снимается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1 балл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4483689" y="5598565"/>
            <a:ext cx="1097473" cy="458846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506553" y="4869045"/>
            <a:ext cx="1130316" cy="356587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4" idx="3"/>
            <a:endCxn id="25" idx="1"/>
          </p:cNvCxnSpPr>
          <p:nvPr/>
        </p:nvCxnSpPr>
        <p:spPr>
          <a:xfrm>
            <a:off x="3191599" y="6047097"/>
            <a:ext cx="653554" cy="17349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6" idx="3"/>
            <a:endCxn id="7" idx="1"/>
          </p:cNvCxnSpPr>
          <p:nvPr/>
        </p:nvCxnSpPr>
        <p:spPr>
          <a:xfrm>
            <a:off x="3191599" y="4843985"/>
            <a:ext cx="681781" cy="786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6" name="Правая круглая скобка 1045"/>
          <p:cNvSpPr/>
          <p:nvPr/>
        </p:nvSpPr>
        <p:spPr>
          <a:xfrm>
            <a:off x="6450739" y="2488024"/>
            <a:ext cx="162387" cy="1583060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авая круглая скобка 61"/>
          <p:cNvSpPr/>
          <p:nvPr/>
        </p:nvSpPr>
        <p:spPr>
          <a:xfrm flipH="1">
            <a:off x="4309463" y="2488024"/>
            <a:ext cx="162387" cy="1583060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635846" y="2463033"/>
            <a:ext cx="2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городского округа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35846" y="3261763"/>
            <a:ext cx="2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ВГР </a:t>
            </a:r>
            <a:r>
              <a:rPr lang="ru-RU" b="1" dirty="0" err="1"/>
              <a:t>г.о</a:t>
            </a:r>
            <a:r>
              <a:rPr lang="ru-RU" b="1" dirty="0"/>
              <a:t>. Самара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3108" y="2408655"/>
            <a:ext cx="182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Печатные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043840" y="2408654"/>
            <a:ext cx="17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Электронные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1520" y="298476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содержание</a:t>
            </a:r>
            <a:r>
              <a:rPr lang="ru-RU" dirty="0"/>
              <a:t> публикуемых </a:t>
            </a:r>
            <a:r>
              <a:rPr lang="ru-RU" b="1" dirty="0"/>
              <a:t>официальных документов </a:t>
            </a:r>
            <a:r>
              <a:rPr lang="ru-RU" dirty="0"/>
              <a:t>должно </a:t>
            </a:r>
            <a:r>
              <a:rPr lang="ru-RU" b="1" dirty="0"/>
              <a:t>совпадать с</a:t>
            </a:r>
            <a:r>
              <a:rPr lang="ru-RU" dirty="0"/>
              <a:t> содержанием, </a:t>
            </a:r>
            <a:r>
              <a:rPr lang="ru-RU" b="1" dirty="0"/>
              <a:t>приложенным к заявке</a:t>
            </a:r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1904495" y="1055945"/>
            <a:ext cx="275843" cy="3581794"/>
          </a:xfrm>
          <a:prstGeom prst="rightBrace">
            <a:avLst>
              <a:gd name="adj1" fmla="val 161653"/>
              <a:gd name="adj2" fmla="val 50000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/>
      <p:bldP spid="2" grpId="0"/>
      <p:bldP spid="18" grpId="0"/>
      <p:bldP spid="19" grpId="0"/>
      <p:bldP spid="5" grpId="0" animBg="1"/>
      <p:bldP spid="21" grpId="0" animBg="1"/>
      <p:bldP spid="7" grpId="0"/>
      <p:bldP spid="22" grpId="0"/>
      <p:bldP spid="8" grpId="0"/>
      <p:bldP spid="24" grpId="0"/>
      <p:bldP spid="25" grpId="0"/>
      <p:bldP spid="26" grpId="0"/>
      <p:bldP spid="1046" grpId="0" animBg="1"/>
      <p:bldP spid="62" grpId="0" animBg="1"/>
      <p:bldP spid="63" grpId="0"/>
      <p:bldP spid="64" grpId="0"/>
      <p:bldP spid="65" grpId="0"/>
      <p:bldP spid="66" grpId="0"/>
      <p:bldP spid="34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30CC2-4323-4551-9010-F0121D38D776}"/>
              </a:ext>
            </a:extLst>
          </p:cNvPr>
          <p:cNvSpPr txBox="1"/>
          <p:nvPr/>
        </p:nvSpPr>
        <p:spPr>
          <a:xfrm>
            <a:off x="375508" y="530650"/>
            <a:ext cx="839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источники публикаций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99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8792" y="1083923"/>
            <a:ext cx="306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УЧИТЫВАЮТСЯ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7408" y="2795459"/>
            <a:ext cx="3481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3200" b="1" dirty="0">
                <a:solidFill>
                  <a:srgbClr val="B82300"/>
                </a:solidFill>
              </a:rPr>
              <a:t>НЕ УЧИТЫВАЮТСЯ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AFF1B24-A54D-4AE1-A2F4-484723E3B7DD}"/>
              </a:ext>
            </a:extLst>
          </p:cNvPr>
          <p:cNvSpPr txBox="1"/>
          <p:nvPr/>
        </p:nvSpPr>
        <p:spPr>
          <a:xfrm>
            <a:off x="2661011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9F89B0A-C03C-4EA3-A1C3-950714390234}"/>
              </a:ext>
            </a:extLst>
          </p:cNvPr>
          <p:cNvSpPr txBox="1"/>
          <p:nvPr/>
        </p:nvSpPr>
        <p:spPr>
          <a:xfrm>
            <a:off x="642655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4A0C7D2-D5CA-4702-AAEB-00BAA43028FD}"/>
              </a:ext>
            </a:extLst>
          </p:cNvPr>
          <p:cNvSpPr txBox="1"/>
          <p:nvPr/>
        </p:nvSpPr>
        <p:spPr>
          <a:xfrm>
            <a:off x="5400098" y="5592423"/>
            <a:ext cx="1764018" cy="489109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D30335-850A-4556-BD94-DEF68382330B}"/>
              </a:ext>
            </a:extLst>
          </p:cNvPr>
          <p:cNvSpPr txBox="1"/>
          <p:nvPr/>
        </p:nvSpPr>
        <p:spPr>
          <a:xfrm>
            <a:off x="5400098" y="5006015"/>
            <a:ext cx="1764018" cy="489109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245C478-E769-4CE8-A1E1-B3316B00D0FB}"/>
              </a:ext>
            </a:extLst>
          </p:cNvPr>
          <p:cNvSpPr txBox="1"/>
          <p:nvPr/>
        </p:nvSpPr>
        <p:spPr>
          <a:xfrm>
            <a:off x="4677235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29E7CC-B429-417E-B8E2-1D2E4DD5B647}"/>
              </a:ext>
            </a:extLst>
          </p:cNvPr>
          <p:cNvSpPr txBox="1"/>
          <p:nvPr/>
        </p:nvSpPr>
        <p:spPr>
          <a:xfrm>
            <a:off x="6763942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399" y="4082304"/>
            <a:ext cx="8570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B82300"/>
                </a:solidFill>
              </a:rPr>
              <a:t>Соц</a:t>
            </a:r>
            <a:r>
              <a:rPr lang="" i="1" dirty="0">
                <a:solidFill>
                  <a:srgbClr val="B82300"/>
                </a:solidFill>
              </a:rPr>
              <a:t>иальные </a:t>
            </a:r>
            <a:r>
              <a:rPr lang="ru-RU" i="1" dirty="0">
                <a:solidFill>
                  <a:srgbClr val="B82300"/>
                </a:solidFill>
              </a:rPr>
              <a:t>сети </a:t>
            </a:r>
            <a:r>
              <a:rPr lang="ru-RU" b="1" i="1" dirty="0" err="1">
                <a:solidFill>
                  <a:srgbClr val="B82300"/>
                </a:solidFill>
              </a:rPr>
              <a:t>Instagram</a:t>
            </a:r>
            <a:r>
              <a:rPr lang="ru-RU" i="1" dirty="0">
                <a:solidFill>
                  <a:srgbClr val="B82300"/>
                </a:solidFill>
              </a:rPr>
              <a:t> и</a:t>
            </a:r>
            <a:r>
              <a:rPr lang="" i="1" dirty="0">
                <a:solidFill>
                  <a:srgbClr val="B82300"/>
                </a:solidFill>
              </a:rPr>
              <a:t> </a:t>
            </a:r>
            <a:r>
              <a:rPr lang="ru-RU" b="1" i="1" dirty="0" err="1">
                <a:solidFill>
                  <a:srgbClr val="B82300"/>
                </a:solidFill>
              </a:rPr>
              <a:t>Facebook</a:t>
            </a:r>
            <a:r>
              <a:rPr lang="ru-RU" b="1" i="1" dirty="0">
                <a:solidFill>
                  <a:srgbClr val="B82300"/>
                </a:solidFill>
              </a:rPr>
              <a:t>, </a:t>
            </a:r>
            <a:r>
              <a:rPr lang="ru-RU" b="1" i="1" dirty="0" err="1">
                <a:solidFill>
                  <a:srgbClr val="B82300"/>
                </a:solidFill>
              </a:rPr>
              <a:t>Twitter</a:t>
            </a:r>
            <a:r>
              <a:rPr lang="ru-RU" b="1" i="1" dirty="0">
                <a:solidFill>
                  <a:srgbClr val="B82300"/>
                </a:solidFill>
              </a:rPr>
              <a:t> </a:t>
            </a:r>
            <a:r>
              <a:rPr lang="ru-RU" i="1" dirty="0">
                <a:solidFill>
                  <a:srgbClr val="B82300"/>
                </a:solidFill>
              </a:rPr>
              <a:t> запрещены </a:t>
            </a:r>
            <a:r>
              <a:rPr lang="" i="1" dirty="0">
                <a:solidFill>
                  <a:srgbClr val="B82300"/>
                </a:solidFill>
              </a:rPr>
              <a:t>на </a:t>
            </a:r>
            <a:r>
              <a:rPr lang="ru-RU" i="1" dirty="0">
                <a:solidFill>
                  <a:srgbClr val="B82300"/>
                </a:solidFill>
              </a:rPr>
              <a:t>т</a:t>
            </a:r>
            <a:r>
              <a:rPr lang="" i="1" dirty="0">
                <a:solidFill>
                  <a:srgbClr val="B82300"/>
                </a:solidFill>
              </a:rPr>
              <a:t>ерритории</a:t>
            </a:r>
            <a:r>
              <a:rPr lang="ru-RU" i="1" dirty="0">
                <a:solidFill>
                  <a:srgbClr val="B82300"/>
                </a:solidFill>
              </a:rPr>
              <a:t> РФ</a:t>
            </a:r>
            <a:r>
              <a:rPr lang="" i="1" dirty="0">
                <a:solidFill>
                  <a:srgbClr val="B82300"/>
                </a:solidFill>
              </a:rPr>
              <a:t> </a:t>
            </a:r>
            <a:endParaRPr lang="ru-RU" i="1" dirty="0">
              <a:solidFill>
                <a:srgbClr val="B82300"/>
              </a:solidFill>
            </a:endParaRPr>
          </a:p>
          <a:p>
            <a:pPr algn="ctr"/>
            <a:r>
              <a:rPr lang="ru-RU" i="1" dirty="0">
                <a:solidFill>
                  <a:srgbClr val="B82300"/>
                </a:solidFill>
              </a:rPr>
              <a:t>Компания </a:t>
            </a:r>
            <a:r>
              <a:rPr lang="ru-RU" b="1" i="1" dirty="0" err="1">
                <a:solidFill>
                  <a:srgbClr val="B82300"/>
                </a:solidFill>
              </a:rPr>
              <a:t>Meta</a:t>
            </a:r>
            <a:r>
              <a:rPr lang="ru-RU" i="1" dirty="0">
                <a:solidFill>
                  <a:srgbClr val="B82300"/>
                </a:solidFill>
              </a:rPr>
              <a:t> признана экстремистской организацией</a:t>
            </a:r>
            <a:endParaRPr lang="" i="1" dirty="0">
              <a:solidFill>
                <a:srgbClr val="B823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4A0C7D2-D5CA-4702-AAEB-00BAA43028FD}"/>
              </a:ext>
            </a:extLst>
          </p:cNvPr>
          <p:cNvSpPr txBox="1"/>
          <p:nvPr/>
        </p:nvSpPr>
        <p:spPr>
          <a:xfrm>
            <a:off x="5400098" y="6220065"/>
            <a:ext cx="1764018" cy="489109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ТамТам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9284" y="4898494"/>
            <a:ext cx="4735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ессенджеры</a:t>
            </a:r>
            <a:r>
              <a:rPr lang="" sz="2000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B82300"/>
                </a:solidFill>
              </a:rPr>
              <a:t>–</a:t>
            </a:r>
            <a:r>
              <a:rPr lang="" sz="2000" dirty="0">
                <a:solidFill>
                  <a:srgbClr val="B82300"/>
                </a:solidFill>
              </a:rPr>
              <a:t> являются  сервисами </a:t>
            </a:r>
          </a:p>
          <a:p>
            <a:pPr algn="ctr"/>
            <a:r>
              <a:rPr lang="" sz="2000" dirty="0">
                <a:solidFill>
                  <a:srgbClr val="B82300"/>
                </a:solidFill>
              </a:rPr>
              <a:t>для обмена личными сообщениями </a:t>
            </a:r>
          </a:p>
          <a:p>
            <a:pPr algn="ctr"/>
            <a:r>
              <a:rPr lang="" sz="2000" u="sng" dirty="0">
                <a:solidFill>
                  <a:srgbClr val="B82300"/>
                </a:solidFill>
              </a:rPr>
              <a:t>в закрытых чатах</a:t>
            </a:r>
            <a:r>
              <a:rPr lang="" sz="2000" dirty="0">
                <a:solidFill>
                  <a:srgbClr val="B82300"/>
                </a:solidFill>
              </a:rPr>
              <a:t>, группах, сообществах</a:t>
            </a:r>
            <a:endParaRPr lang="ru-RU" sz="2000" dirty="0">
              <a:solidFill>
                <a:srgbClr val="B823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71A6C48-E118-4BE1-B11F-AE2B9CFA9D33}"/>
              </a:ext>
            </a:extLst>
          </p:cNvPr>
          <p:cNvSpPr txBox="1"/>
          <p:nvPr/>
        </p:nvSpPr>
        <p:spPr>
          <a:xfrm>
            <a:off x="7235633" y="4863407"/>
            <a:ext cx="1764018" cy="86534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(личные сообщения, закрытые группы)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4A0C7D2-D5CA-4702-AAEB-00BAA43028FD}"/>
              </a:ext>
            </a:extLst>
          </p:cNvPr>
          <p:cNvSpPr txBox="1"/>
          <p:nvPr/>
        </p:nvSpPr>
        <p:spPr>
          <a:xfrm>
            <a:off x="7248770" y="5831034"/>
            <a:ext cx="1764018" cy="900000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Чаты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определенной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людей)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5508" y="6081532"/>
            <a:ext cx="473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ессенджеры</a:t>
            </a:r>
            <a:r>
              <a:rPr lang="" sz="2000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B82300"/>
                </a:solidFill>
              </a:rPr>
              <a:t>–</a:t>
            </a:r>
            <a:r>
              <a:rPr lang="" sz="2000" dirty="0">
                <a:solidFill>
                  <a:srgbClr val="B82300"/>
                </a:solidFill>
              </a:rPr>
              <a:t> </a:t>
            </a:r>
            <a:r>
              <a:rPr lang="ru-RU" sz="2000" dirty="0">
                <a:solidFill>
                  <a:srgbClr val="B82300"/>
                </a:solidFill>
              </a:rPr>
              <a:t>это не социальные сети!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AFF1B24-A54D-4AE1-A2F4-484723E3B7DD}"/>
              </a:ext>
            </a:extLst>
          </p:cNvPr>
          <p:cNvSpPr txBox="1"/>
          <p:nvPr/>
        </p:nvSpPr>
        <p:spPr>
          <a:xfrm>
            <a:off x="2411760" y="1668698"/>
            <a:ext cx="2018356" cy="1008000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Одноклас-сники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9F89B0A-C03C-4EA3-A1C3-950714390234}"/>
              </a:ext>
            </a:extLst>
          </p:cNvPr>
          <p:cNvSpPr txBox="1"/>
          <p:nvPr/>
        </p:nvSpPr>
        <p:spPr>
          <a:xfrm>
            <a:off x="179512" y="1894440"/>
            <a:ext cx="201835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245C478-E769-4CE8-A1E1-B3316B00D0FB}"/>
              </a:ext>
            </a:extLst>
          </p:cNvPr>
          <p:cNvSpPr txBox="1"/>
          <p:nvPr/>
        </p:nvSpPr>
        <p:spPr>
          <a:xfrm>
            <a:off x="4636651" y="1894441"/>
            <a:ext cx="201835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Rutube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729E7CC-B429-417E-B8E2-1D2E4DD5B647}"/>
              </a:ext>
            </a:extLst>
          </p:cNvPr>
          <p:cNvSpPr txBox="1"/>
          <p:nvPr/>
        </p:nvSpPr>
        <p:spPr>
          <a:xfrm>
            <a:off x="6879484" y="1593451"/>
            <a:ext cx="2018356" cy="1008000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страницы)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9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098AAC-763F-49A3-AD82-6C88A17B16F0}"/>
              </a:ext>
            </a:extLst>
          </p:cNvPr>
          <p:cNvSpPr txBox="1"/>
          <p:nvPr/>
        </p:nvSpPr>
        <p:spPr>
          <a:xfrm>
            <a:off x="5580111" y="236184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«____» - ___________________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99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2624" y="620688"/>
            <a:ext cx="624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особенности содержания публикаций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341058"/>
            <a:ext cx="5982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863D"/>
                </a:solidFill>
              </a:rPr>
              <a:t>ОБЯЗАТЕЛЬНАЯ ИНФОРМАЦИЯ</a:t>
            </a:r>
          </a:p>
        </p:txBody>
      </p:sp>
      <p:sp>
        <p:nvSpPr>
          <p:cNvPr id="11" name="Ромб 10"/>
          <p:cNvSpPr/>
          <p:nvPr/>
        </p:nvSpPr>
        <p:spPr>
          <a:xfrm>
            <a:off x="405278" y="1381418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1599" y="4449913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B82300"/>
                </a:solidFill>
              </a:rPr>
              <a:t>ОСНОВНЫЕ ОШИБКИ</a:t>
            </a:r>
          </a:p>
        </p:txBody>
      </p:sp>
      <p:sp>
        <p:nvSpPr>
          <p:cNvPr id="13" name="Ромб 12"/>
          <p:cNvSpPr/>
          <p:nvPr/>
        </p:nvSpPr>
        <p:spPr>
          <a:xfrm>
            <a:off x="405277" y="4490273"/>
            <a:ext cx="504056" cy="504056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3648" y="210588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наименование общественного проекта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3648" y="3292773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наименование государственной программы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68007" y="2094627"/>
            <a:ext cx="319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Дословно </a:t>
            </a:r>
            <a:r>
              <a:rPr lang="ru-RU" b="1" dirty="0">
                <a:solidFill>
                  <a:prstClr val="black"/>
                </a:solidFill>
              </a:rPr>
              <a:t>как в заявке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с учетом пунктуации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орфографии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68007" y="3238331"/>
            <a:ext cx="319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В точности с наименованием, </a:t>
            </a:r>
            <a:r>
              <a:rPr lang="ru-RU" b="1" dirty="0">
                <a:solidFill>
                  <a:prstClr val="black"/>
                </a:solidFill>
              </a:rPr>
              <a:t>указанным в Постановлении </a:t>
            </a:r>
            <a:r>
              <a:rPr lang="ru-RU" dirty="0">
                <a:solidFill>
                  <a:prstClr val="black"/>
                </a:solidFill>
              </a:rPr>
              <a:t>от 17.05.2017 № 323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80111" y="2972585"/>
            <a:ext cx="3492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Государственная программа Самарской области «Поддержка инициатив населения муници-пальных образований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 Самарской области» </a:t>
            </a:r>
            <a:endParaRPr lang="ru-RU" dirty="0"/>
          </a:p>
        </p:txBody>
      </p:sp>
      <p:sp>
        <p:nvSpPr>
          <p:cNvPr id="22" name="Правая круглая скобка 21"/>
          <p:cNvSpPr/>
          <p:nvPr/>
        </p:nvSpPr>
        <p:spPr>
          <a:xfrm flipH="1">
            <a:off x="440130" y="2105880"/>
            <a:ext cx="177275" cy="881253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круглая скобка 22"/>
          <p:cNvSpPr/>
          <p:nvPr/>
        </p:nvSpPr>
        <p:spPr>
          <a:xfrm flipH="1">
            <a:off x="440130" y="3270623"/>
            <a:ext cx="177275" cy="881253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85431" y="2437399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5" name="Ромб 24"/>
          <p:cNvSpPr/>
          <p:nvPr/>
        </p:nvSpPr>
        <p:spPr>
          <a:xfrm>
            <a:off x="85431" y="3628424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516519" y="5146163"/>
            <a:ext cx="375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Указание периода реализации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гос. программы </a:t>
            </a:r>
            <a:r>
              <a:rPr lang="ru-RU" i="1" dirty="0">
                <a:solidFill>
                  <a:prstClr val="black"/>
                </a:solidFill>
              </a:rPr>
              <a:t>(на 2017-2025 гг.)</a:t>
            </a:r>
            <a:endParaRPr lang="ru-RU" i="1" dirty="0"/>
          </a:p>
        </p:txBody>
      </p:sp>
      <p:sp>
        <p:nvSpPr>
          <p:cNvPr id="27" name="Правая круглая скобка 26"/>
          <p:cNvSpPr/>
          <p:nvPr/>
        </p:nvSpPr>
        <p:spPr>
          <a:xfrm flipH="1">
            <a:off x="463648" y="5146163"/>
            <a:ext cx="164303" cy="609829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128006" y="5343314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516520" y="6003036"/>
            <a:ext cx="3446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Неполное </a:t>
            </a:r>
            <a:r>
              <a:rPr lang="ru-RU" dirty="0" smtClean="0">
                <a:solidFill>
                  <a:prstClr val="black"/>
                </a:solidFill>
              </a:rPr>
              <a:t>наименование общественного проекта</a:t>
            </a:r>
            <a:endParaRPr lang="ru-RU" dirty="0"/>
          </a:p>
        </p:txBody>
      </p:sp>
      <p:sp>
        <p:nvSpPr>
          <p:cNvPr id="30" name="Правая круглая скобка 29"/>
          <p:cNvSpPr/>
          <p:nvPr/>
        </p:nvSpPr>
        <p:spPr>
          <a:xfrm flipH="1">
            <a:off x="463648" y="6021288"/>
            <a:ext cx="164303" cy="609829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128006" y="6218439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4" name="Прямоугольник 33"/>
          <p:cNvSpPr/>
          <p:nvPr/>
        </p:nvSpPr>
        <p:spPr>
          <a:xfrm>
            <a:off x="5013892" y="5146162"/>
            <a:ext cx="3446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Неполное наименование государственной программы</a:t>
            </a:r>
            <a:endParaRPr lang="ru-RU" dirty="0"/>
          </a:p>
        </p:txBody>
      </p:sp>
      <p:sp>
        <p:nvSpPr>
          <p:cNvPr id="35" name="Правая круглая скобка 34"/>
          <p:cNvSpPr/>
          <p:nvPr/>
        </p:nvSpPr>
        <p:spPr>
          <a:xfrm flipH="1">
            <a:off x="4961020" y="5164414"/>
            <a:ext cx="164303" cy="609829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4625378" y="5361565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7" name="Прямоугольник 36"/>
          <p:cNvSpPr/>
          <p:nvPr/>
        </p:nvSpPr>
        <p:spPr>
          <a:xfrm>
            <a:off x="5032522" y="5949280"/>
            <a:ext cx="4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Нарушение пунктуации, орфографии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отсутствие предлогов</a:t>
            </a:r>
            <a:endParaRPr lang="ru-RU" dirty="0"/>
          </a:p>
        </p:txBody>
      </p:sp>
      <p:sp>
        <p:nvSpPr>
          <p:cNvPr id="43" name="Правая круглая скобка 42"/>
          <p:cNvSpPr/>
          <p:nvPr/>
        </p:nvSpPr>
        <p:spPr>
          <a:xfrm flipH="1">
            <a:off x="4979650" y="5967532"/>
            <a:ext cx="164303" cy="609829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4644008" y="6164683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0353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animBg="1"/>
      <p:bldP spid="12" grpId="0"/>
      <p:bldP spid="13" grpId="0" animBg="1"/>
      <p:bldP spid="15" grpId="0"/>
      <p:bldP spid="17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4" grpId="0"/>
      <p:bldP spid="35" grpId="0" animBg="1"/>
      <p:bldP spid="36" grpId="0" animBg="1"/>
      <p:bldP spid="37" grpId="0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testsigma.com/blog/wp-content/uploads/2019/06/What-does-Scriptless-Test-Automation-mean-to-an-Automation-Tes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91" b="86462" l="29827" r="71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16297" r="24987" b="9077"/>
          <a:stretch/>
        </p:blipFill>
        <p:spPr bwMode="auto">
          <a:xfrm>
            <a:off x="5304692" y="3030975"/>
            <a:ext cx="3309000" cy="28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1" y="1385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28" name="Ромб 27"/>
          <p:cNvSpPr/>
          <p:nvPr/>
        </p:nvSpPr>
        <p:spPr>
          <a:xfrm>
            <a:off x="429048" y="149869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8664" y="1528237"/>
            <a:ext cx="744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26821" y="784851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1" name="Ромб 30"/>
          <p:cNvSpPr/>
          <p:nvPr/>
        </p:nvSpPr>
        <p:spPr>
          <a:xfrm>
            <a:off x="4718603" y="2455557"/>
            <a:ext cx="283012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2" name="Прямоугольник 31"/>
          <p:cNvSpPr/>
          <p:nvPr/>
        </p:nvSpPr>
        <p:spPr>
          <a:xfrm>
            <a:off x="626489" y="2422435"/>
            <a:ext cx="3924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Выписка из Устава МО со статьей, содержащей источники </a:t>
            </a:r>
            <a:r>
              <a:rPr lang="ru-RU" sz="2000" dirty="0" err="1"/>
              <a:t>офици-ального</a:t>
            </a:r>
            <a:r>
              <a:rPr lang="ru-RU" sz="2000" dirty="0"/>
              <a:t> опубликования МПА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28099" y="2422434"/>
            <a:ext cx="3576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Сведения об информировании населения (по утвержденной форме)</a:t>
            </a:r>
          </a:p>
        </p:txBody>
      </p:sp>
      <p:sp>
        <p:nvSpPr>
          <p:cNvPr id="37" name="Ромб 36"/>
          <p:cNvSpPr/>
          <p:nvPr/>
        </p:nvSpPr>
        <p:spPr>
          <a:xfrm>
            <a:off x="316995" y="2422435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8" name="Прямоугольник 37"/>
          <p:cNvSpPr/>
          <p:nvPr/>
        </p:nvSpPr>
        <p:spPr>
          <a:xfrm>
            <a:off x="582135" y="6031657"/>
            <a:ext cx="42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Одна и та же информация может быть опубликована в разных источниках</a:t>
            </a:r>
          </a:p>
        </p:txBody>
      </p:sp>
      <p:sp>
        <p:nvSpPr>
          <p:cNvPr id="39" name="Половина рамки 38"/>
          <p:cNvSpPr/>
          <p:nvPr/>
        </p:nvSpPr>
        <p:spPr>
          <a:xfrm>
            <a:off x="179512" y="5190885"/>
            <a:ext cx="5119103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6487" y="3604133"/>
            <a:ext cx="3657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Заверенная копия страниц </a:t>
            </a:r>
            <a:br>
              <a:rPr lang="ru-RU" sz="2000" dirty="0"/>
            </a:br>
            <a:r>
              <a:rPr lang="ru-RU" sz="2000" dirty="0"/>
              <a:t>Устава МО со статьей, содержа-</a:t>
            </a:r>
          </a:p>
          <a:p>
            <a:r>
              <a:rPr lang="ru-RU" sz="2000" dirty="0"/>
              <a:t>щей источники официального опубликования МПА</a:t>
            </a:r>
          </a:p>
        </p:txBody>
      </p:sp>
      <p:sp>
        <p:nvSpPr>
          <p:cNvPr id="43" name="Ромб 42"/>
          <p:cNvSpPr/>
          <p:nvPr/>
        </p:nvSpPr>
        <p:spPr>
          <a:xfrm>
            <a:off x="316993" y="3604133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45" name="Овал 44"/>
          <p:cNvSpPr/>
          <p:nvPr/>
        </p:nvSpPr>
        <p:spPr>
          <a:xfrm>
            <a:off x="366111" y="6089827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82135" y="5385326"/>
            <a:ext cx="366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Публикации могут быть сделаны также на теле- и радио-станциях</a:t>
            </a:r>
          </a:p>
        </p:txBody>
      </p:sp>
      <p:sp>
        <p:nvSpPr>
          <p:cNvPr id="50" name="Овал 49"/>
          <p:cNvSpPr/>
          <p:nvPr/>
        </p:nvSpPr>
        <p:spPr>
          <a:xfrm>
            <a:off x="366111" y="5443496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79227" y="5890352"/>
            <a:ext cx="3445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скриншоты публикаций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ПРИКЛАДЫВАЮТСЯ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1107" y="5574157"/>
            <a:ext cx="5902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!</a:t>
            </a:r>
            <a:endParaRPr lang="ru-RU" sz="7200" dirty="0">
              <a:latin typeface="Bookman Old Style" panose="0205060405050502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92245" y="5570684"/>
            <a:ext cx="5902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!</a:t>
            </a:r>
            <a:endParaRPr lang="ru-RU" sz="7200" dirty="0"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6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63688" y="190843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63D"/>
                </a:solidFill>
              </a:rPr>
              <a:t>Описание механизма последующего содержания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66971" y="1894871"/>
            <a:ext cx="2401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63D"/>
                </a:solidFill>
              </a:rPr>
              <a:t>Наименование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СОДЕРЖАНИЕ ОБЪЕКТА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12069" y="883364"/>
            <a:ext cx="551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5828"/>
                </a:solidFill>
              </a:rPr>
              <a:t>ОРГАНИЗАЦИЕЙ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8541" y="1816105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3 </a:t>
            </a:r>
          </a:p>
          <a:p>
            <a:pPr algn="ctr"/>
            <a:r>
              <a:rPr lang="ru-RU" sz="2400" b="1" dirty="0"/>
              <a:t>балла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075552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2 </a:t>
            </a:r>
          </a:p>
          <a:p>
            <a:pPr algn="ctr"/>
            <a:r>
              <a:rPr lang="ru-RU" sz="2400" b="1" dirty="0"/>
              <a:t>балла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5147" y="5504135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0 </a:t>
            </a:r>
          </a:p>
          <a:p>
            <a:pPr algn="ctr"/>
            <a:r>
              <a:rPr lang="ru-RU" sz="2400" b="1" dirty="0"/>
              <a:t>баллов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3688" y="1801588"/>
            <a:ext cx="3193587" cy="910428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42525" y="1772816"/>
            <a:ext cx="2406765" cy="910428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50" name="Группа 49"/>
          <p:cNvGrpSpPr/>
          <p:nvPr/>
        </p:nvGrpSpPr>
        <p:grpSpPr>
          <a:xfrm>
            <a:off x="1758166" y="3019994"/>
            <a:ext cx="3215119" cy="910428"/>
            <a:chOff x="280367" y="3328165"/>
            <a:chExt cx="3215119" cy="14610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27134" y="3522305"/>
              <a:ext cx="3168352" cy="103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863D"/>
                  </a:solidFill>
                </a:rPr>
                <a:t>Описание механизма последующего содержания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80367" y="3328165"/>
              <a:ext cx="3193587" cy="1461061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337003" y="2991222"/>
            <a:ext cx="2427312" cy="910428"/>
            <a:chOff x="5337003" y="2966426"/>
            <a:chExt cx="2427312" cy="91042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363070" y="3085499"/>
              <a:ext cx="2401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Наименование организации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337003" y="2966426"/>
              <a:ext cx="2406765" cy="91042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4" name="Умножение 33"/>
          <p:cNvSpPr/>
          <p:nvPr/>
        </p:nvSpPr>
        <p:spPr>
          <a:xfrm>
            <a:off x="4238998" y="2704796"/>
            <a:ext cx="4651563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1763687" y="4219307"/>
            <a:ext cx="3203583" cy="910428"/>
            <a:chOff x="276468" y="5123754"/>
            <a:chExt cx="3203583" cy="146106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11699" y="5260785"/>
              <a:ext cx="3168352" cy="103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Описание механизма последующего содержания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6468" y="5123754"/>
              <a:ext cx="3193587" cy="1461061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42524" y="4190535"/>
            <a:ext cx="2443991" cy="910428"/>
            <a:chOff x="5342524" y="4165739"/>
            <a:chExt cx="2443991" cy="91042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385270" y="4278517"/>
              <a:ext cx="2401245" cy="75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863D"/>
                  </a:solidFill>
                </a:rPr>
                <a:t>Наименование организации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342524" y="4165739"/>
              <a:ext cx="2406765" cy="910428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812359" y="4122657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1 </a:t>
            </a:r>
          </a:p>
          <a:p>
            <a:pPr algn="ctr"/>
            <a:r>
              <a:rPr lang="ru-RU" sz="2400" b="1" dirty="0"/>
              <a:t>балл</a:t>
            </a:r>
          </a:p>
        </p:txBody>
      </p:sp>
      <p:sp>
        <p:nvSpPr>
          <p:cNvPr id="56" name="Умножение 55"/>
          <p:cNvSpPr/>
          <p:nvPr/>
        </p:nvSpPr>
        <p:spPr>
          <a:xfrm>
            <a:off x="323528" y="3924700"/>
            <a:ext cx="6048672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1798917" y="5484601"/>
            <a:ext cx="3203583" cy="910428"/>
            <a:chOff x="276468" y="5123754"/>
            <a:chExt cx="3203583" cy="146106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11699" y="5260785"/>
              <a:ext cx="3168352" cy="103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Описание механизма последующего содержания</a:t>
              </a: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76468" y="5123754"/>
              <a:ext cx="3193587" cy="1461061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C00000"/>
                </a:solidFill>
              </a:endParaRPr>
            </a:p>
          </p:txBody>
        </p:sp>
      </p:grpSp>
      <p:sp>
        <p:nvSpPr>
          <p:cNvPr id="60" name="Умножение 59"/>
          <p:cNvSpPr/>
          <p:nvPr/>
        </p:nvSpPr>
        <p:spPr>
          <a:xfrm>
            <a:off x="358758" y="5189994"/>
            <a:ext cx="6048672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358115" y="5464420"/>
            <a:ext cx="2427312" cy="910428"/>
            <a:chOff x="5358115" y="5464420"/>
            <a:chExt cx="2427312" cy="91042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384182" y="5583493"/>
              <a:ext cx="2401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Наименование организации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5358115" y="5464420"/>
              <a:ext cx="2406765" cy="91042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3" name="Умножение 62"/>
          <p:cNvSpPr/>
          <p:nvPr/>
        </p:nvSpPr>
        <p:spPr>
          <a:xfrm>
            <a:off x="4260110" y="5177994"/>
            <a:ext cx="4651563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1080544" y="1340768"/>
            <a:ext cx="724389" cy="5362355"/>
          </a:xfrm>
          <a:prstGeom prst="leftBrace">
            <a:avLst>
              <a:gd name="adj1" fmla="val 89820"/>
              <a:gd name="adj2" fmla="val 50000"/>
            </a:avLst>
          </a:prstGeom>
          <a:ln w="76200">
            <a:solidFill>
              <a:srgbClr val="00863D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51520" y="1624380"/>
            <a:ext cx="677108" cy="47504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dirty="0"/>
              <a:t>Заполняется в п. 29 Заявки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6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4" grpId="0"/>
      <p:bldP spid="16" grpId="0"/>
      <p:bldP spid="17" grpId="0"/>
      <p:bldP spid="18" grpId="0"/>
      <p:bldP spid="23" grpId="0" animBg="1"/>
      <p:bldP spid="24" grpId="0" animBg="1"/>
      <p:bldP spid="34" grpId="0" animBg="1"/>
      <p:bldP spid="54" grpId="0"/>
      <p:bldP spid="56" grpId="0" animBg="1"/>
      <p:bldP spid="60" grpId="0" animBg="1"/>
      <p:bldP spid="63" grpId="0" animBg="1"/>
      <p:bldP spid="64" grpId="0" animBg="1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63688" y="190843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63D"/>
                </a:solidFill>
              </a:rPr>
              <a:t>Описание механизма последующего содержания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66971" y="1894871"/>
            <a:ext cx="2401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63D"/>
                </a:solidFill>
              </a:rPr>
              <a:t>Описание трудового участия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СОДЕРЖАНИЕ ОБЪЕКТА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12069" y="883364"/>
            <a:ext cx="551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5828"/>
                </a:solidFill>
              </a:rPr>
              <a:t>НАСЕЛЕНИЕМ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8541" y="1816105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3 </a:t>
            </a:r>
          </a:p>
          <a:p>
            <a:pPr algn="ctr"/>
            <a:r>
              <a:rPr lang="ru-RU" sz="2400" b="1" dirty="0"/>
              <a:t>балла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075552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2 </a:t>
            </a:r>
          </a:p>
          <a:p>
            <a:pPr algn="ctr"/>
            <a:r>
              <a:rPr lang="ru-RU" sz="2400" b="1" dirty="0"/>
              <a:t>балла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5147" y="5504135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0 </a:t>
            </a:r>
          </a:p>
          <a:p>
            <a:pPr algn="ctr"/>
            <a:r>
              <a:rPr lang="ru-RU" sz="2400" b="1" dirty="0"/>
              <a:t>баллов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3688" y="1801588"/>
            <a:ext cx="3193587" cy="910428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42525" y="1772816"/>
            <a:ext cx="2406765" cy="910428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50" name="Группа 49"/>
          <p:cNvGrpSpPr/>
          <p:nvPr/>
        </p:nvGrpSpPr>
        <p:grpSpPr>
          <a:xfrm>
            <a:off x="1758166" y="3019994"/>
            <a:ext cx="3215119" cy="910428"/>
            <a:chOff x="280367" y="3328165"/>
            <a:chExt cx="3215119" cy="14610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27134" y="3522305"/>
              <a:ext cx="3168352" cy="103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863D"/>
                  </a:solidFill>
                </a:rPr>
                <a:t>Описание механизма последующего содержания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80367" y="3328165"/>
              <a:ext cx="3193587" cy="1461061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337003" y="2991222"/>
            <a:ext cx="2427312" cy="910428"/>
            <a:chOff x="5337003" y="2966426"/>
            <a:chExt cx="2427312" cy="91042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363070" y="3085499"/>
              <a:ext cx="2401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Описание трудового участия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337003" y="2966426"/>
              <a:ext cx="2406765" cy="91042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4" name="Умножение 33"/>
          <p:cNvSpPr/>
          <p:nvPr/>
        </p:nvSpPr>
        <p:spPr>
          <a:xfrm>
            <a:off x="4238998" y="2704796"/>
            <a:ext cx="4651563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1763687" y="4219307"/>
            <a:ext cx="3203583" cy="910428"/>
            <a:chOff x="276468" y="5123754"/>
            <a:chExt cx="3203583" cy="146106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11699" y="5260785"/>
              <a:ext cx="3168352" cy="103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Описание механизма последующего содержания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6468" y="5123754"/>
              <a:ext cx="3193587" cy="1461061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42524" y="4190535"/>
            <a:ext cx="2443991" cy="910428"/>
            <a:chOff x="5342524" y="4165739"/>
            <a:chExt cx="2443991" cy="91042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385270" y="4278517"/>
              <a:ext cx="2401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863D"/>
                  </a:solidFill>
                </a:rPr>
                <a:t>Описание трудового участия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342524" y="4165739"/>
              <a:ext cx="2406765" cy="910428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812359" y="4122657"/>
            <a:ext cx="126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1 </a:t>
            </a:r>
          </a:p>
          <a:p>
            <a:pPr algn="ctr"/>
            <a:r>
              <a:rPr lang="ru-RU" sz="2400" b="1" dirty="0"/>
              <a:t>балл</a:t>
            </a:r>
          </a:p>
        </p:txBody>
      </p:sp>
      <p:sp>
        <p:nvSpPr>
          <p:cNvPr id="56" name="Умножение 55"/>
          <p:cNvSpPr/>
          <p:nvPr/>
        </p:nvSpPr>
        <p:spPr>
          <a:xfrm>
            <a:off x="323528" y="3924700"/>
            <a:ext cx="6048672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1798917" y="5484601"/>
            <a:ext cx="3203583" cy="910428"/>
            <a:chOff x="276468" y="5123754"/>
            <a:chExt cx="3203583" cy="146106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11699" y="5260785"/>
              <a:ext cx="3168352" cy="103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Описание механизма последующего содержания</a:t>
              </a: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76468" y="5123754"/>
              <a:ext cx="3193587" cy="1461061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C00000"/>
                </a:solidFill>
              </a:endParaRPr>
            </a:p>
          </p:txBody>
        </p:sp>
      </p:grpSp>
      <p:sp>
        <p:nvSpPr>
          <p:cNvPr id="60" name="Умножение 59"/>
          <p:cNvSpPr/>
          <p:nvPr/>
        </p:nvSpPr>
        <p:spPr>
          <a:xfrm>
            <a:off x="358758" y="5189994"/>
            <a:ext cx="6048672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358115" y="5464420"/>
            <a:ext cx="2427312" cy="910428"/>
            <a:chOff x="5358115" y="5464420"/>
            <a:chExt cx="2427312" cy="91042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384182" y="5583493"/>
              <a:ext cx="2401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Описание трудового участия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5358115" y="5464420"/>
              <a:ext cx="2406765" cy="91042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3" name="Умножение 62"/>
          <p:cNvSpPr/>
          <p:nvPr/>
        </p:nvSpPr>
        <p:spPr>
          <a:xfrm>
            <a:off x="4260110" y="5177994"/>
            <a:ext cx="4651563" cy="1513129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1080544" y="1340768"/>
            <a:ext cx="724389" cy="5362355"/>
          </a:xfrm>
          <a:prstGeom prst="leftBrace">
            <a:avLst>
              <a:gd name="adj1" fmla="val 89820"/>
              <a:gd name="adj2" fmla="val 50000"/>
            </a:avLst>
          </a:prstGeom>
          <a:ln w="76200">
            <a:solidFill>
              <a:srgbClr val="00863D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51520" y="1105007"/>
            <a:ext cx="677108" cy="52698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dirty="0"/>
              <a:t>Заполняется в п. 29,30 Заявки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3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4" grpId="0"/>
      <p:bldP spid="16" grpId="0"/>
      <p:bldP spid="17" grpId="0"/>
      <p:bldP spid="18" grpId="0"/>
      <p:bldP spid="23" grpId="0" animBg="1"/>
      <p:bldP spid="24" grpId="0" animBg="1"/>
      <p:bldP spid="34" grpId="0" animBg="1"/>
      <p:bldP spid="54" grpId="0"/>
      <p:bldP spid="56" grpId="0" animBg="1"/>
      <p:bldP spid="60" grpId="0" animBg="1"/>
      <p:bldP spid="63" grpId="0" animBg="1"/>
      <p:bldP spid="64" grpId="0" animBg="1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986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КОМПЛЕКСНЫЙ ПОДХОД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70729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реализация общественного проекта или решения, принятого на сходе </a:t>
            </a:r>
          </a:p>
          <a:p>
            <a:r>
              <a:rPr lang="ru-RU" sz="2000" dirty="0"/>
              <a:t>граждан, в рамках Государственной программы Самарской области </a:t>
            </a:r>
          </a:p>
          <a:p>
            <a:r>
              <a:rPr lang="ru-RU" sz="2000" dirty="0"/>
              <a:t>«Поддержка инициатив населения муниципальных образований </a:t>
            </a:r>
          </a:p>
          <a:p>
            <a:r>
              <a:rPr lang="ru-RU" sz="2000" dirty="0"/>
              <a:t>в Самарской области»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8536" y="4163009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содержание проекта должно дополнять проведенное ранее мероприятие по видам </a:t>
            </a:r>
            <a:br>
              <a:rPr lang="ru-RU" sz="2000" i="1" dirty="0"/>
            </a:br>
            <a:r>
              <a:rPr lang="ru-RU" sz="2000" i="1" dirty="0"/>
              <a:t>и (или) объемам работ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9499" y="6022314"/>
            <a:ext cx="16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5828"/>
                </a:solidFill>
              </a:rPr>
              <a:t>3</a:t>
            </a:r>
            <a:r>
              <a:rPr lang="ru-RU" sz="3200" b="1" dirty="0">
                <a:solidFill>
                  <a:srgbClr val="00863D"/>
                </a:solidFill>
              </a:rPr>
              <a:t> </a:t>
            </a:r>
            <a:r>
              <a:rPr lang="ru-RU" sz="3200" b="1" dirty="0"/>
              <a:t>балла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87625" y="5884606"/>
            <a:ext cx="3277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5828"/>
                </a:solidFill>
              </a:rPr>
              <a:t>Наличие </a:t>
            </a:r>
          </a:p>
          <a:p>
            <a:pPr algn="ctr"/>
            <a:r>
              <a:rPr lang="ru-RU" sz="2400" b="1" dirty="0">
                <a:solidFill>
                  <a:srgbClr val="005828"/>
                </a:solidFill>
              </a:rPr>
              <a:t>комплексного подхода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748014" y="6101870"/>
            <a:ext cx="576064" cy="428935"/>
          </a:xfrm>
          <a:prstGeom prst="rightArrow">
            <a:avLst/>
          </a:prstGeom>
          <a:solidFill>
            <a:srgbClr val="00582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111963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реализация федерального приоритетного проекта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«Формирование комфортной городской среды»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192577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реализация государственной программы Российской Федерации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«Комплексное развитие сельских территорий»</a:t>
            </a:r>
          </a:p>
        </p:txBody>
      </p:sp>
      <p:sp>
        <p:nvSpPr>
          <p:cNvPr id="25" name="Овал 24"/>
          <p:cNvSpPr/>
          <p:nvPr/>
        </p:nvSpPr>
        <p:spPr>
          <a:xfrm>
            <a:off x="292470" y="1133682"/>
            <a:ext cx="323528" cy="323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Овал 28"/>
          <p:cNvSpPr/>
          <p:nvPr/>
        </p:nvSpPr>
        <p:spPr>
          <a:xfrm>
            <a:off x="284608" y="1925407"/>
            <a:ext cx="323528" cy="323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Овал 29"/>
          <p:cNvSpPr/>
          <p:nvPr/>
        </p:nvSpPr>
        <p:spPr>
          <a:xfrm>
            <a:off x="292470" y="2717858"/>
            <a:ext cx="323528" cy="323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254198" y="4232789"/>
            <a:ext cx="200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реализация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течение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52572" y="3925013"/>
            <a:ext cx="29177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37" y="508634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ДО даты окончания приема 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заявочной документации</a:t>
            </a:r>
          </a:p>
        </p:txBody>
      </p:sp>
      <p:sp>
        <p:nvSpPr>
          <p:cNvPr id="34" name="Половина рамки 33"/>
          <p:cNvSpPr/>
          <p:nvPr/>
        </p:nvSpPr>
        <p:spPr>
          <a:xfrm>
            <a:off x="5826069" y="3972678"/>
            <a:ext cx="3146804" cy="781056"/>
          </a:xfrm>
          <a:prstGeom prst="halfFrame">
            <a:avLst>
              <a:gd name="adj1" fmla="val 11276"/>
              <a:gd name="adj2" fmla="val 104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  <p:bldP spid="22" grpId="0"/>
      <p:bldP spid="15" grpId="0"/>
      <p:bldP spid="21" grpId="0" animBg="1"/>
      <p:bldP spid="23" grpId="0" build="p"/>
      <p:bldP spid="24" grpId="0" build="p"/>
      <p:bldP spid="25" grpId="0" animBg="1"/>
      <p:bldP spid="29" grpId="0" animBg="1"/>
      <p:bldP spid="30" grpId="0" animBg="1"/>
      <p:bldP spid="26" grpId="0"/>
      <p:bldP spid="27" grpId="0"/>
      <p:bldP spid="28" grpId="0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2220081" y="1531879"/>
            <a:ext cx="4728381" cy="3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-692799" y="1528851"/>
            <a:ext cx="4728381" cy="3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5139850" y="1531878"/>
            <a:ext cx="4728381" cy="3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1311" y="2060848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ФКГС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924" y="3717032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4191" y="2060848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КРСТ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0804" y="3717032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0573" y="3717032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15094" y="1660738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4201364" y="-3350349"/>
            <a:ext cx="724389" cy="8657845"/>
          </a:xfrm>
          <a:prstGeom prst="leftBrace">
            <a:avLst>
              <a:gd name="adj1" fmla="val 55632"/>
              <a:gd name="adj2" fmla="val 5000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 flipV="1">
            <a:off x="4277555" y="1622513"/>
            <a:ext cx="724389" cy="8657845"/>
          </a:xfrm>
          <a:prstGeom prst="leftBrace">
            <a:avLst>
              <a:gd name="adj1" fmla="val 55632"/>
              <a:gd name="adj2" fmla="val 50000"/>
            </a:avLst>
          </a:prstGeom>
          <a:ln w="76200">
            <a:solidFill>
              <a:srgbClr val="81A2E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394" y="134537"/>
            <a:ext cx="911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Реализация в течение 5 лет, предшествующих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488462"/>
            <a:ext cx="378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конкурсному          отбору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55" y="6279704"/>
            <a:ext cx="911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F71E1"/>
                </a:solidFill>
              </a:rPr>
              <a:t>Реализация планируется в рамках ГП «Поддержка инициатив…»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27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99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КОМПЛЕКСНЫЙ ПОДХОД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26822" y="716254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4" name="Ромб 33"/>
          <p:cNvSpPr/>
          <p:nvPr/>
        </p:nvSpPr>
        <p:spPr>
          <a:xfrm>
            <a:off x="407749" y="1300998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83813" y="1322193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36" name="Ромб 35"/>
          <p:cNvSpPr/>
          <p:nvPr/>
        </p:nvSpPr>
        <p:spPr>
          <a:xfrm>
            <a:off x="407749" y="3789040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83813" y="3810235"/>
            <a:ext cx="378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(МОГУТ ПРИСУТСТВОВАТЬ В ПАКЕТЕ КОНКУРСНОЙ ДОКУМЕНТАЦИИ)</a:t>
            </a:r>
          </a:p>
        </p:txBody>
      </p:sp>
      <p:sp>
        <p:nvSpPr>
          <p:cNvPr id="43" name="Ромб 42"/>
          <p:cNvSpPr/>
          <p:nvPr/>
        </p:nvSpPr>
        <p:spPr>
          <a:xfrm>
            <a:off x="906053" y="2424092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219415" y="2862827"/>
            <a:ext cx="312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 приема-передачи работ</a:t>
            </a:r>
          </a:p>
        </p:txBody>
      </p:sp>
      <p:sp>
        <p:nvSpPr>
          <p:cNvPr id="47" name="Ромб 46"/>
          <p:cNvSpPr/>
          <p:nvPr/>
        </p:nvSpPr>
        <p:spPr>
          <a:xfrm>
            <a:off x="906475" y="611669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89362" y="6028108"/>
            <a:ext cx="356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Иные документы (на усмотрение участников конкурсного отбора)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15548" y="2390969"/>
            <a:ext cx="311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Муниципальный контракт</a:t>
            </a:r>
          </a:p>
        </p:txBody>
      </p:sp>
      <p:sp>
        <p:nvSpPr>
          <p:cNvPr id="54" name="Ромб 53"/>
          <p:cNvSpPr/>
          <p:nvPr/>
        </p:nvSpPr>
        <p:spPr>
          <a:xfrm>
            <a:off x="909920" y="2862827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9" name="Ромб 58"/>
          <p:cNvSpPr/>
          <p:nvPr/>
        </p:nvSpPr>
        <p:spPr>
          <a:xfrm>
            <a:off x="906475" y="491433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9362" y="4825748"/>
            <a:ext cx="382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НПА, подтверждающие выделение средств из федерального или </a:t>
            </a:r>
            <a:r>
              <a:rPr lang="ru-RU" dirty="0" err="1"/>
              <a:t>регио-нального</a:t>
            </a:r>
            <a:r>
              <a:rPr lang="ru-RU" dirty="0"/>
              <a:t> бюджетов на реализацию мероприятий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33493" y="3317197"/>
            <a:ext cx="312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Заполнение п. 11 Заявки</a:t>
            </a:r>
          </a:p>
        </p:txBody>
      </p:sp>
      <p:sp>
        <p:nvSpPr>
          <p:cNvPr id="62" name="Ромб 61"/>
          <p:cNvSpPr/>
          <p:nvPr/>
        </p:nvSpPr>
        <p:spPr>
          <a:xfrm>
            <a:off x="923998" y="3317197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4250423" y="1748136"/>
            <a:ext cx="5249140" cy="4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3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6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ИНИЦИАТОР ПРОЕКТА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5B8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8000" l="0" r="100000">
                        <a14:backgroundMark x1="12100" y1="58900" x2="12800" y2="61000"/>
                        <a14:backgroundMark x1="50000" y1="64400" x2="49500" y2="70100"/>
                        <a14:backgroundMark x1="27800" y1="84500" x2="23000" y2="81500"/>
                        <a14:backgroundMark x1="24500" y1="82500" x2="21300" y2="80100"/>
                        <a14:backgroundMark x1="22000" y1="74500" x2="219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27" y="3645024"/>
            <a:ext cx="3436143" cy="343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4014" y="1312218"/>
            <a:ext cx="2616225" cy="7920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014" y="3104964"/>
            <a:ext cx="2616225" cy="7920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013" y="4869160"/>
            <a:ext cx="2616225" cy="7920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3937" y="1446652"/>
            <a:ext cx="261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Население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936" y="3239398"/>
            <a:ext cx="261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955" y="4869160"/>
            <a:ext cx="2616301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/>
              <a:t>Общественный совет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07943" y="1330184"/>
            <a:ext cx="2616225" cy="7920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07943" y="3122930"/>
            <a:ext cx="2616225" cy="7920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07942" y="4887126"/>
            <a:ext cx="2616225" cy="7920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04883" y="1351104"/>
            <a:ext cx="261630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/>
              <a:t>Представи</a:t>
            </a:r>
            <a:r>
              <a:rPr lang="ru-RU" sz="2800" dirty="0"/>
              <a:t>-тельный орган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7865" y="3257364"/>
            <a:ext cx="261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НКО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4884" y="5071597"/>
            <a:ext cx="2616301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/>
              <a:t>Глава МО</a:t>
            </a:r>
          </a:p>
        </p:txBody>
      </p:sp>
      <p:sp>
        <p:nvSpPr>
          <p:cNvPr id="23" name="Выноска 2 (с границей) 22"/>
          <p:cNvSpPr/>
          <p:nvPr/>
        </p:nvSpPr>
        <p:spPr>
          <a:xfrm>
            <a:off x="899592" y="2215226"/>
            <a:ext cx="1693184" cy="523220"/>
          </a:xfrm>
          <a:prstGeom prst="accentCallout2">
            <a:avLst>
              <a:gd name="adj1" fmla="val 52573"/>
              <a:gd name="adj2" fmla="val -8952"/>
              <a:gd name="adj3" fmla="val 50694"/>
              <a:gd name="adj4" fmla="val -23478"/>
              <a:gd name="adj5" fmla="val -5478"/>
              <a:gd name="adj6" fmla="val -3464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62957" y="2215226"/>
            <a:ext cx="15664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 баллов</a:t>
            </a:r>
          </a:p>
        </p:txBody>
      </p:sp>
      <p:sp>
        <p:nvSpPr>
          <p:cNvPr id="25" name="Выноска 2 (с границей) 24"/>
          <p:cNvSpPr/>
          <p:nvPr/>
        </p:nvSpPr>
        <p:spPr>
          <a:xfrm>
            <a:off x="899592" y="4005064"/>
            <a:ext cx="1693184" cy="523220"/>
          </a:xfrm>
          <a:prstGeom prst="accentCallout2">
            <a:avLst>
              <a:gd name="adj1" fmla="val 52573"/>
              <a:gd name="adj2" fmla="val -8952"/>
              <a:gd name="adj3" fmla="val 50694"/>
              <a:gd name="adj4" fmla="val -23478"/>
              <a:gd name="adj5" fmla="val -5478"/>
              <a:gd name="adj6" fmla="val -3464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59137" y="3998302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 балла</a:t>
            </a:r>
          </a:p>
        </p:txBody>
      </p:sp>
      <p:sp>
        <p:nvSpPr>
          <p:cNvPr id="27" name="Выноска 2 (с границей) 26"/>
          <p:cNvSpPr/>
          <p:nvPr/>
        </p:nvSpPr>
        <p:spPr>
          <a:xfrm>
            <a:off x="899592" y="5805264"/>
            <a:ext cx="1693184" cy="523220"/>
          </a:xfrm>
          <a:prstGeom prst="accentCallout2">
            <a:avLst>
              <a:gd name="adj1" fmla="val 52573"/>
              <a:gd name="adj2" fmla="val -8952"/>
              <a:gd name="adj3" fmla="val 50694"/>
              <a:gd name="adj4" fmla="val -23478"/>
              <a:gd name="adj5" fmla="val -5478"/>
              <a:gd name="adj6" fmla="val -3464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59137" y="5805264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 балла</a:t>
            </a:r>
          </a:p>
        </p:txBody>
      </p:sp>
      <p:sp>
        <p:nvSpPr>
          <p:cNvPr id="29" name="Выноска 2 (с границей) 28"/>
          <p:cNvSpPr/>
          <p:nvPr/>
        </p:nvSpPr>
        <p:spPr>
          <a:xfrm>
            <a:off x="6812891" y="2215226"/>
            <a:ext cx="1693184" cy="523220"/>
          </a:xfrm>
          <a:prstGeom prst="accentCallout2">
            <a:avLst>
              <a:gd name="adj1" fmla="val 52573"/>
              <a:gd name="adj2" fmla="val -8952"/>
              <a:gd name="adj3" fmla="val 50694"/>
              <a:gd name="adj4" fmla="val -23478"/>
              <a:gd name="adj5" fmla="val -5478"/>
              <a:gd name="adj6" fmla="val -3464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972436" y="2215226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 балла</a:t>
            </a:r>
          </a:p>
        </p:txBody>
      </p:sp>
      <p:sp>
        <p:nvSpPr>
          <p:cNvPr id="31" name="Выноска 2 (с границей) 30"/>
          <p:cNvSpPr/>
          <p:nvPr/>
        </p:nvSpPr>
        <p:spPr>
          <a:xfrm>
            <a:off x="6812891" y="4005064"/>
            <a:ext cx="1693184" cy="523220"/>
          </a:xfrm>
          <a:prstGeom prst="accentCallout2">
            <a:avLst>
              <a:gd name="adj1" fmla="val 52573"/>
              <a:gd name="adj2" fmla="val -8952"/>
              <a:gd name="adj3" fmla="val 50694"/>
              <a:gd name="adj4" fmla="val -23478"/>
              <a:gd name="adj5" fmla="val -5478"/>
              <a:gd name="adj6" fmla="val -3464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061402" y="3998302"/>
            <a:ext cx="11961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 балл</a:t>
            </a:r>
          </a:p>
        </p:txBody>
      </p:sp>
      <p:sp>
        <p:nvSpPr>
          <p:cNvPr id="33" name="Выноска 2 (с границей) 32"/>
          <p:cNvSpPr/>
          <p:nvPr/>
        </p:nvSpPr>
        <p:spPr>
          <a:xfrm>
            <a:off x="6876256" y="5805264"/>
            <a:ext cx="1693184" cy="523220"/>
          </a:xfrm>
          <a:prstGeom prst="accentCallout2">
            <a:avLst>
              <a:gd name="adj1" fmla="val 52573"/>
              <a:gd name="adj2" fmla="val -8952"/>
              <a:gd name="adj3" fmla="val 50694"/>
              <a:gd name="adj4" fmla="val -23478"/>
              <a:gd name="adj5" fmla="val -5478"/>
              <a:gd name="adj6" fmla="val -3464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939621" y="5805264"/>
            <a:ext cx="15664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0 баллов</a:t>
            </a:r>
          </a:p>
        </p:txBody>
      </p:sp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2444" l="10000" r="90000">
                        <a14:foregroundMark x1="24556" y1="45667" x2="19556" y2="45444"/>
                        <a14:foregroundMark x1="25000" y1="32111" x2="19333" y2="29333"/>
                        <a14:foregroundMark x1="33222" y1="21111" x2="29667" y2="15444"/>
                        <a14:foregroundMark x1="48667" y1="9667" x2="48444" y2="13111"/>
                        <a14:foregroundMark x1="70111" y1="15222" x2="68000" y2="18111"/>
                        <a14:foregroundMark x1="76444" y1="30889" x2="80667" y2="30222"/>
                        <a14:foregroundMark x1="80000" y1="48444" x2="77889" y2="46889"/>
                        <a14:foregroundMark x1="47889" y1="75667" x2="52111" y2="75444"/>
                        <a14:foregroundMark x1="50778" y1="78222" x2="48111" y2="78222"/>
                        <a14:foregroundMark x1="48111" y1="82222" x2="52111" y2="81000"/>
                        <a14:foregroundMark x1="52889" y1="84778" x2="50778" y2="85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268" r="13001" b="11599"/>
          <a:stretch/>
        </p:blipFill>
        <p:spPr bwMode="auto">
          <a:xfrm>
            <a:off x="3414418" y="1070667"/>
            <a:ext cx="2315160" cy="26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3" grpId="0" animBg="1"/>
      <p:bldP spid="19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52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Размер финансирования в зависимости </a:t>
            </a:r>
          </a:p>
          <a:p>
            <a:pPr algn="ctr"/>
            <a:r>
              <a:rPr lang="ru-RU" sz="3200" b="1" dirty="0"/>
              <a:t>от </a:t>
            </a:r>
            <a:r>
              <a:rPr lang="ru-RU" sz="3200" b="1" i="1" dirty="0">
                <a:solidFill>
                  <a:srgbClr val="C00000"/>
                </a:solidFill>
              </a:rPr>
              <a:t>периода проведения конкурсного отбора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201" y="1750130"/>
            <a:ext cx="302999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1 этап (ОСЕННИЙ)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4419" y="1762952"/>
            <a:ext cx="35123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 этап (ВЕСЕННИЙ)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0201" y="2286171"/>
            <a:ext cx="302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прием заявок</a:t>
            </a:r>
          </a:p>
          <a:p>
            <a:pPr algn="ctr"/>
            <a:r>
              <a:rPr lang="ru-RU" sz="1600" dirty="0"/>
              <a:t>с 1 сентября по 31 октября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2209" y="2286172"/>
            <a:ext cx="3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прием заявок</a:t>
            </a:r>
          </a:p>
          <a:p>
            <a:pPr algn="ctr"/>
            <a:r>
              <a:rPr lang="ru-RU" sz="1600" dirty="0"/>
              <a:t>с 1 января по 28 (29) февраля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645" y="3071171"/>
            <a:ext cx="350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рейтинг формируется </a:t>
            </a:r>
          </a:p>
          <a:p>
            <a:pPr algn="ctr"/>
            <a:r>
              <a:rPr lang="ru-RU" sz="1600" u="sng" dirty="0"/>
              <a:t>не по всей Самарской области</a:t>
            </a:r>
            <a:r>
              <a:rPr lang="ru-RU" sz="1600" dirty="0"/>
              <a:t>, </a:t>
            </a:r>
          </a:p>
          <a:p>
            <a:pPr algn="ctr"/>
            <a:r>
              <a:rPr lang="ru-RU" sz="1600" dirty="0"/>
              <a:t>а только в рамках </a:t>
            </a:r>
            <a:r>
              <a:rPr lang="ru-RU" sz="1600" b="1" dirty="0"/>
              <a:t>конкретного </a:t>
            </a:r>
          </a:p>
          <a:p>
            <a:pPr algn="ctr"/>
            <a:r>
              <a:rPr lang="ru-RU" sz="1600" b="1" dirty="0"/>
              <a:t>муниципального образования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644" y="4303824"/>
            <a:ext cx="3507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поддерживаются </a:t>
            </a:r>
            <a:r>
              <a:rPr lang="ru-RU" sz="1600" b="1" dirty="0"/>
              <a:t>только те проекты </a:t>
            </a:r>
          </a:p>
          <a:p>
            <a:pPr algn="ctr"/>
            <a:r>
              <a:rPr lang="ru-RU" sz="1600" dirty="0"/>
              <a:t>от муниципального образования, </a:t>
            </a:r>
          </a:p>
          <a:p>
            <a:pPr algn="ctr"/>
            <a:r>
              <a:rPr lang="ru-RU" sz="1600" dirty="0"/>
              <a:t>которые </a:t>
            </a:r>
            <a:r>
              <a:rPr lang="ru-RU" sz="1600" b="1" dirty="0"/>
              <a:t>входят в предел лимита </a:t>
            </a:r>
          </a:p>
          <a:p>
            <a:pPr algn="ctr"/>
            <a:r>
              <a:rPr lang="ru-RU" sz="1600" dirty="0"/>
              <a:t>на муниципальное образование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646" y="5567697"/>
            <a:ext cx="3507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проекты, </a:t>
            </a:r>
            <a:r>
              <a:rPr lang="ru-RU" sz="1600" b="1" dirty="0"/>
              <a:t>не прошедшие </a:t>
            </a:r>
            <a:r>
              <a:rPr lang="ru-RU" sz="1600" dirty="0"/>
              <a:t>конкурсный </a:t>
            </a:r>
            <a:r>
              <a:rPr lang="ru-RU" sz="1600" b="1" dirty="0"/>
              <a:t>отбор</a:t>
            </a:r>
            <a:r>
              <a:rPr lang="ru-RU" sz="1600" dirty="0"/>
              <a:t>, </a:t>
            </a:r>
            <a:r>
              <a:rPr lang="ru-RU" sz="1600" b="1" dirty="0"/>
              <a:t>можно перенести </a:t>
            </a:r>
            <a:br>
              <a:rPr lang="ru-RU" sz="1600" b="1" dirty="0"/>
            </a:br>
            <a:r>
              <a:rPr lang="ru-RU" sz="1600" dirty="0"/>
              <a:t>на рассмотрение конкурсной комиссии </a:t>
            </a:r>
            <a:r>
              <a:rPr lang="ru-RU" sz="1600" b="1" dirty="0"/>
              <a:t>в весеннем конкурсе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0544" y="3084697"/>
            <a:ext cx="366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рейтинг формируется </a:t>
            </a:r>
            <a:br>
              <a:rPr lang="ru-RU" sz="1600" dirty="0"/>
            </a:br>
            <a:r>
              <a:rPr lang="ru-RU" sz="1600" u="sng" dirty="0"/>
              <a:t>сначала по остаткам от лимитов</a:t>
            </a:r>
            <a:r>
              <a:rPr lang="ru-RU" sz="1600" dirty="0"/>
              <a:t>, </a:t>
            </a:r>
            <a:br>
              <a:rPr lang="ru-RU" sz="1600" dirty="0"/>
            </a:br>
            <a:r>
              <a:rPr lang="ru-RU" sz="1600" dirty="0"/>
              <a:t>а после </a:t>
            </a:r>
            <a:r>
              <a:rPr lang="ru-RU" sz="1600" b="1" dirty="0"/>
              <a:t>по всей Самарской области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2026" y="4316646"/>
            <a:ext cx="366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 каждый </a:t>
            </a:r>
            <a:r>
              <a:rPr lang="ru-RU" sz="1600" dirty="0"/>
              <a:t>заявленный </a:t>
            </a:r>
            <a:br>
              <a:rPr lang="ru-RU" sz="1600" dirty="0"/>
            </a:br>
            <a:r>
              <a:rPr lang="ru-RU" sz="1600" b="1" dirty="0"/>
              <a:t>общественный проект</a:t>
            </a:r>
            <a:r>
              <a:rPr lang="ru-RU" sz="1600" dirty="0"/>
              <a:t> можно получить из областного бюджета </a:t>
            </a:r>
            <a:r>
              <a:rPr lang="ru-RU" sz="1600" b="1" dirty="0"/>
              <a:t>субсидию </a:t>
            </a:r>
            <a:br>
              <a:rPr lang="ru-RU" sz="1600" b="1" dirty="0"/>
            </a:br>
            <a:r>
              <a:rPr lang="ru-RU" sz="1600" b="1" dirty="0"/>
              <a:t>в размере определенного лимита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7528" y="5594307"/>
            <a:ext cx="366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проекты, </a:t>
            </a:r>
            <a:r>
              <a:rPr lang="ru-RU" sz="1600" b="1" dirty="0"/>
              <a:t>не прошедшие </a:t>
            </a:r>
            <a:r>
              <a:rPr lang="ru-RU" sz="1600" dirty="0"/>
              <a:t>конкурсный </a:t>
            </a:r>
            <a:r>
              <a:rPr lang="ru-RU" sz="1600" b="1" dirty="0"/>
              <a:t>отбор</a:t>
            </a:r>
            <a:r>
              <a:rPr lang="ru-RU" sz="1600" dirty="0"/>
              <a:t>, </a:t>
            </a:r>
            <a:r>
              <a:rPr lang="ru-RU" sz="1600" b="1" dirty="0"/>
              <a:t>нельзя перенести </a:t>
            </a:r>
            <a:r>
              <a:rPr lang="ru-RU" sz="1600" dirty="0"/>
              <a:t>на рассмотрение конкурсной комиссии </a:t>
            </a:r>
            <a:br>
              <a:rPr lang="ru-RU" sz="1600" dirty="0"/>
            </a:br>
            <a:r>
              <a:rPr lang="ru-RU" sz="1600" b="1" dirty="0"/>
              <a:t>в осеннем конкурсе</a:t>
            </a:r>
          </a:p>
        </p:txBody>
      </p:sp>
      <p:sp>
        <p:nvSpPr>
          <p:cNvPr id="11" name="Стрелка вниз 10"/>
          <p:cNvSpPr/>
          <p:nvPr/>
        </p:nvSpPr>
        <p:spPr>
          <a:xfrm rot="2701829">
            <a:off x="3729484" y="1395804"/>
            <a:ext cx="360040" cy="4299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901829">
            <a:off x="4718634" y="1402969"/>
            <a:ext cx="360040" cy="43074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овина рамки 12"/>
          <p:cNvSpPr/>
          <p:nvPr/>
        </p:nvSpPr>
        <p:spPr>
          <a:xfrm>
            <a:off x="440644" y="3045970"/>
            <a:ext cx="3435559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>
            <a:off x="440646" y="4303824"/>
            <a:ext cx="3435559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>
            <a:off x="438745" y="5561981"/>
            <a:ext cx="3435559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>
            <a:off x="4932026" y="3052651"/>
            <a:ext cx="3435559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>
            <a:off x="4898655" y="4316646"/>
            <a:ext cx="3435559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овина рамки 29"/>
          <p:cNvSpPr/>
          <p:nvPr/>
        </p:nvSpPr>
        <p:spPr>
          <a:xfrm>
            <a:off x="4960544" y="5580519"/>
            <a:ext cx="3435559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6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9" grpId="0"/>
      <p:bldP spid="10" grpId="0"/>
      <p:bldP spid="12" grpId="0"/>
      <p:bldP spid="17" grpId="0"/>
      <p:bldP spid="18" grpId="0"/>
      <p:bldP spid="19" grpId="0"/>
      <p:bldP spid="11" grpId="0" animBg="1"/>
      <p:bldP spid="24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837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ИНИЦИАТОР ПРОЕКТА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26822" y="716254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4" name="Ромб 33"/>
          <p:cNvSpPr/>
          <p:nvPr/>
        </p:nvSpPr>
        <p:spPr>
          <a:xfrm>
            <a:off x="186256" y="135277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9743" y="1373974"/>
            <a:ext cx="8268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756" y="5095056"/>
            <a:ext cx="4543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Протокол собрания или конференции граждан </a:t>
            </a:r>
            <a:r>
              <a:rPr lang="ru-RU" sz="2000" i="1" dirty="0"/>
              <a:t>является </a:t>
            </a:r>
            <a:r>
              <a:rPr lang="ru-RU" sz="2000" i="1" u="sng" dirty="0"/>
              <a:t>обязательным </a:t>
            </a:r>
            <a:r>
              <a:rPr lang="ru-RU" sz="2000" i="1" dirty="0"/>
              <a:t>подтверждающим документом </a:t>
            </a:r>
          </a:p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ДЛЯ ВСЕХ</a:t>
            </a:r>
            <a:r>
              <a:rPr lang="ru-RU" sz="2000" i="1" dirty="0"/>
              <a:t> инициаторов проекта.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535" y="2128078"/>
            <a:ext cx="3542107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dirty="0"/>
              <a:t>Представительный орган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760" y="2593675"/>
            <a:ext cx="152588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dirty="0"/>
              <a:t>Глава МО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4915" y="1861531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правовой акт, содержащий инициирование проекта для участия в государственной программе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172591" y="1994073"/>
            <a:ext cx="316222" cy="1058357"/>
          </a:xfrm>
          <a:prstGeom prst="rightBrace">
            <a:avLst>
              <a:gd name="adj1" fmla="val 21888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овина рамки 25"/>
          <p:cNvSpPr/>
          <p:nvPr/>
        </p:nvSpPr>
        <p:spPr>
          <a:xfrm>
            <a:off x="384741" y="4962516"/>
            <a:ext cx="3855625" cy="512813"/>
          </a:xfrm>
          <a:prstGeom prst="halfFrame">
            <a:avLst>
              <a:gd name="adj1" fmla="val 13133"/>
              <a:gd name="adj2" fmla="val 104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1468" y="5120393"/>
            <a:ext cx="79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ТОС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1469" y="5733991"/>
            <a:ext cx="7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НКО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2200" y="4986616"/>
            <a:ext cx="2397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обращение в адрес администрации муниципального образования</a:t>
            </a: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6049876" y="5126283"/>
            <a:ext cx="316222" cy="1058357"/>
          </a:xfrm>
          <a:prstGeom prst="rightBrace">
            <a:avLst>
              <a:gd name="adj1" fmla="val 21888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543352" y="3400090"/>
            <a:ext cx="254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Территориальный общественный совет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3592" y="3368469"/>
            <a:ext cx="1963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протокол </a:t>
            </a:r>
          </a:p>
          <a:p>
            <a:pPr algn="ctr"/>
            <a:r>
              <a:rPr lang="ru-RU" sz="2000" dirty="0"/>
              <a:t>заседания общественного совета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7052230" y="3471077"/>
            <a:ext cx="316222" cy="1058357"/>
          </a:xfrm>
          <a:prstGeom prst="rightBrace">
            <a:avLst>
              <a:gd name="adj1" fmla="val 21888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211471" y="3430023"/>
            <a:ext cx="240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Население муниципального образования</a:t>
            </a:r>
          </a:p>
        </p:txBody>
      </p:sp>
      <p:sp>
        <p:nvSpPr>
          <p:cNvPr id="41" name="Правая фигурная скобка 40"/>
          <p:cNvSpPr/>
          <p:nvPr/>
        </p:nvSpPr>
        <p:spPr>
          <a:xfrm flipH="1">
            <a:off x="1936805" y="3501008"/>
            <a:ext cx="316222" cy="1058357"/>
          </a:xfrm>
          <a:prstGeom prst="rightBrace">
            <a:avLst>
              <a:gd name="adj1" fmla="val 21888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86255" y="3368468"/>
            <a:ext cx="171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протокол собрания или конференции граждан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1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4644" y="5555289"/>
            <a:ext cx="438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Чрезвычайные ситуации (природного </a:t>
            </a:r>
            <a:br>
              <a:rPr lang="ru-RU" sz="2000" dirty="0"/>
            </a:br>
            <a:r>
              <a:rPr lang="ru-RU" sz="2000" dirty="0"/>
              <a:t>и техногенного характера)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8727" y="1791513"/>
            <a:ext cx="27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СНИМАЕТСЯ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2 БАЛЛА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5289" y="764704"/>
            <a:ext cx="2792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863D"/>
                </a:solidFill>
                <a:latin typeface="Bahnschrift SemiLight" panose="020B0502040204020203" pitchFamily="34" charset="0"/>
              </a:rPr>
              <a:t>2024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НЕВЫПОЛНЕНИЕ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0093" y="764704"/>
            <a:ext cx="2771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863D"/>
                </a:solidFill>
                <a:latin typeface="Bahnschrift SemiLight" panose="020B0502040204020203" pitchFamily="34" charset="0"/>
              </a:rPr>
              <a:t>2025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613" y="1791513"/>
            <a:ext cx="3770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ЕСЛИ ПРОЕКТ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ВЫПОЛНЕН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971" y="2732032"/>
            <a:ext cx="402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(после принятия решения конкурсной комиссии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 признании победителем)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427984" y="1872700"/>
            <a:ext cx="1337498" cy="7873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07504" y="4006741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Прямоугольник 9"/>
          <p:cNvSpPr/>
          <p:nvPr/>
        </p:nvSpPr>
        <p:spPr>
          <a:xfrm>
            <a:off x="692864" y="4005064"/>
            <a:ext cx="2995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ИСКЛЮЧЕНИЯ:</a:t>
            </a:r>
            <a:endParaRPr lang="ru-RU" sz="2000" b="1" i="1" dirty="0">
              <a:solidFill>
                <a:srgbClr val="00863D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475513" y="6363192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TextBox 12"/>
          <p:cNvSpPr txBox="1"/>
          <p:nvPr/>
        </p:nvSpPr>
        <p:spPr>
          <a:xfrm>
            <a:off x="851737" y="6295113"/>
            <a:ext cx="35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Успешная реализация проекта</a:t>
            </a:r>
          </a:p>
        </p:txBody>
      </p:sp>
      <p:sp>
        <p:nvSpPr>
          <p:cNvPr id="14" name="Ромб 13"/>
          <p:cNvSpPr/>
          <p:nvPr/>
        </p:nvSpPr>
        <p:spPr>
          <a:xfrm>
            <a:off x="475513" y="4577199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TextBox 14"/>
          <p:cNvSpPr txBox="1"/>
          <p:nvPr/>
        </p:nvSpPr>
        <p:spPr>
          <a:xfrm>
            <a:off x="851737" y="4509120"/>
            <a:ext cx="4094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Отзыв проекта от участия </a:t>
            </a:r>
          </a:p>
          <a:p>
            <a:r>
              <a:rPr lang="ru-RU" sz="2000" dirty="0"/>
              <a:t>в конкурсных процедурах </a:t>
            </a:r>
          </a:p>
          <a:p>
            <a:r>
              <a:rPr lang="ru-RU" sz="2000" dirty="0"/>
              <a:t>(до решения конкурсной комиссии)</a:t>
            </a:r>
          </a:p>
        </p:txBody>
      </p:sp>
      <p:sp>
        <p:nvSpPr>
          <p:cNvPr id="16" name="Ромб 15"/>
          <p:cNvSpPr/>
          <p:nvPr/>
        </p:nvSpPr>
        <p:spPr>
          <a:xfrm>
            <a:off x="475513" y="5599773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" name="Прямоугольник 17"/>
          <p:cNvSpPr/>
          <p:nvPr/>
        </p:nvSpPr>
        <p:spPr>
          <a:xfrm>
            <a:off x="5836922" y="2732032"/>
            <a:ext cx="268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(со всех проектов муниципального образования)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842169" y="4346753"/>
            <a:ext cx="975373" cy="3727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538567" y="4346754"/>
            <a:ext cx="975373" cy="3727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4172132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или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79652" y="5083660"/>
            <a:ext cx="130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ОСЕННИЙ КОНКУРС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76050" y="5083659"/>
            <a:ext cx="130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ВЕСЕННИЙ КОНКУРС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52346" y="5919140"/>
            <a:ext cx="1580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прием заявок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 1 сентября по 31 октября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95810" y="5919139"/>
            <a:ext cx="204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прием заявок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 1 января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 28(29) февраля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328691" y="5745863"/>
            <a:ext cx="0" cy="2303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med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026253" y="5729991"/>
            <a:ext cx="0" cy="230366"/>
          </a:xfrm>
          <a:prstGeom prst="straightConnector1">
            <a:avLst/>
          </a:prstGeom>
          <a:ln w="38100">
            <a:solidFill>
              <a:srgbClr val="95B850"/>
            </a:solidFill>
            <a:tailEnd type="arrow" w="med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30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3" grpId="0"/>
      <p:bldP spid="14" grpId="0" animBg="1"/>
      <p:bldP spid="15" grpId="0"/>
      <p:bldP spid="16" grpId="0" animBg="1"/>
      <p:bldP spid="18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945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ФОРМИРОВАНИЕ РЕЙТИНГА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326055" y="1107995"/>
            <a:ext cx="1924554" cy="707886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СОФИНАН-СИРОВАНИЕ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2575438" y="1107995"/>
            <a:ext cx="1924554" cy="707886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ВОВЛЕЧЕНИЕ ЖИТЕЛЕЙ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4860032" y="974844"/>
            <a:ext cx="1981382" cy="1015663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ВЫБОР И ОБСУЖДЕНИЕ ИНИЦИАТИВЫ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7170400" y="1108088"/>
            <a:ext cx="1796482" cy="707886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МАСШТАБ ТЕРРИТОРИИ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7170400" y="2415234"/>
            <a:ext cx="1796482" cy="1015663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ИНФОРМИ-РОВАНИЕ НАСЕЛЕНИЯ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4860032" y="2413349"/>
            <a:ext cx="1981382" cy="1015663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СОДЕРЖАНИЕ ОБЪЕКТА ОРГАНИЗАЦИЕЙ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2563769" y="2413350"/>
            <a:ext cx="1936223" cy="1015663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СОДЕРЖАНИЕ ОБЪЕКТА НАСЕЛЕНИЕМ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326055" y="2567237"/>
            <a:ext cx="1924554" cy="707886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КОМПЛЕКСНЫЙ ПОДХОД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353836" y="3858290"/>
            <a:ext cx="1924554" cy="707886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ИНИЦИАТОР ПРОЕКТА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2638430" y="4012178"/>
            <a:ext cx="2016224" cy="400110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НЕВЫПОЛНЕНИЕ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4DBEED-FB8C-C59D-6468-2E59B01724DC}"/>
              </a:ext>
            </a:extLst>
          </p:cNvPr>
          <p:cNvSpPr txBox="1"/>
          <p:nvPr/>
        </p:nvSpPr>
        <p:spPr>
          <a:xfrm>
            <a:off x="5281732" y="3968294"/>
            <a:ext cx="356850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БАЛЛОВ ВСЕГО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9585" y="842699"/>
            <a:ext cx="472940" cy="472940"/>
            <a:chOff x="815392" y="4797152"/>
            <a:chExt cx="472940" cy="472940"/>
          </a:xfrm>
        </p:grpSpPr>
        <p:sp>
          <p:nvSpPr>
            <p:cNvPr id="24" name="Ромб 23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1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38968" y="871525"/>
            <a:ext cx="472940" cy="472940"/>
            <a:chOff x="815392" y="4797152"/>
            <a:chExt cx="472940" cy="472940"/>
          </a:xfrm>
        </p:grpSpPr>
        <p:sp>
          <p:nvSpPr>
            <p:cNvPr id="28" name="Ромб 27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2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23562" y="758629"/>
            <a:ext cx="472940" cy="472940"/>
            <a:chOff x="815392" y="4797152"/>
            <a:chExt cx="472940" cy="472940"/>
          </a:xfrm>
        </p:grpSpPr>
        <p:sp>
          <p:nvSpPr>
            <p:cNvPr id="31" name="Ромб 30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3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933930" y="882135"/>
            <a:ext cx="472940" cy="472940"/>
            <a:chOff x="815392" y="4797152"/>
            <a:chExt cx="472940" cy="472940"/>
          </a:xfrm>
        </p:grpSpPr>
        <p:sp>
          <p:nvSpPr>
            <p:cNvPr id="34" name="Ромб 33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4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278390" y="2176879"/>
            <a:ext cx="472940" cy="472940"/>
            <a:chOff x="815392" y="4797152"/>
            <a:chExt cx="472940" cy="472940"/>
          </a:xfrm>
        </p:grpSpPr>
        <p:sp>
          <p:nvSpPr>
            <p:cNvPr id="37" name="Ромб 36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7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514138" y="2176880"/>
            <a:ext cx="472940" cy="472940"/>
            <a:chOff x="815392" y="4797152"/>
            <a:chExt cx="472940" cy="472940"/>
          </a:xfrm>
        </p:grpSpPr>
        <p:sp>
          <p:nvSpPr>
            <p:cNvPr id="40" name="Ромб 39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6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933930" y="2181623"/>
            <a:ext cx="472940" cy="472940"/>
            <a:chOff x="815392" y="4797152"/>
            <a:chExt cx="472940" cy="472940"/>
          </a:xfrm>
        </p:grpSpPr>
        <p:sp>
          <p:nvSpPr>
            <p:cNvPr id="46" name="Ромб 45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5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9585" y="2330767"/>
            <a:ext cx="472940" cy="472940"/>
            <a:chOff x="815392" y="4797152"/>
            <a:chExt cx="472940" cy="472940"/>
          </a:xfrm>
        </p:grpSpPr>
        <p:sp>
          <p:nvSpPr>
            <p:cNvPr id="49" name="Ромб 48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8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17366" y="3624679"/>
            <a:ext cx="472940" cy="472940"/>
            <a:chOff x="815392" y="4797152"/>
            <a:chExt cx="472940" cy="472940"/>
          </a:xfrm>
        </p:grpSpPr>
        <p:sp>
          <p:nvSpPr>
            <p:cNvPr id="52" name="Ромб 51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9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393796" y="3731824"/>
            <a:ext cx="472940" cy="472940"/>
            <a:chOff x="815392" y="4797152"/>
            <a:chExt cx="472940" cy="472940"/>
          </a:xfrm>
        </p:grpSpPr>
        <p:sp>
          <p:nvSpPr>
            <p:cNvPr id="55" name="Ромб 54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2510" y="483722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10</a:t>
              </a:r>
            </a:p>
          </p:txBody>
        </p:sp>
      </p:grpSp>
      <p:sp>
        <p:nvSpPr>
          <p:cNvPr id="57" name="Плюс 56"/>
          <p:cNvSpPr/>
          <p:nvPr/>
        </p:nvSpPr>
        <p:spPr>
          <a:xfrm>
            <a:off x="2250609" y="1315639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люс 58"/>
          <p:cNvSpPr/>
          <p:nvPr/>
        </p:nvSpPr>
        <p:spPr>
          <a:xfrm>
            <a:off x="4528647" y="1315639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люс 59"/>
          <p:cNvSpPr/>
          <p:nvPr/>
        </p:nvSpPr>
        <p:spPr>
          <a:xfrm>
            <a:off x="6848303" y="1305450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люс 60"/>
          <p:cNvSpPr/>
          <p:nvPr/>
        </p:nvSpPr>
        <p:spPr>
          <a:xfrm>
            <a:off x="2250608" y="2766484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люс 61"/>
          <p:cNvSpPr/>
          <p:nvPr/>
        </p:nvSpPr>
        <p:spPr>
          <a:xfrm>
            <a:off x="4528646" y="2764599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люс 62"/>
          <p:cNvSpPr/>
          <p:nvPr/>
        </p:nvSpPr>
        <p:spPr>
          <a:xfrm>
            <a:off x="6851127" y="2780928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люс 63"/>
          <p:cNvSpPr/>
          <p:nvPr/>
        </p:nvSpPr>
        <p:spPr>
          <a:xfrm>
            <a:off x="7912060" y="1990507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люс 64"/>
          <p:cNvSpPr/>
          <p:nvPr/>
        </p:nvSpPr>
        <p:spPr>
          <a:xfrm>
            <a:off x="1159532" y="3429012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люс 65"/>
          <p:cNvSpPr/>
          <p:nvPr/>
        </p:nvSpPr>
        <p:spPr>
          <a:xfrm>
            <a:off x="2278390" y="4086634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 66"/>
          <p:cNvSpPr/>
          <p:nvPr/>
        </p:nvSpPr>
        <p:spPr>
          <a:xfrm>
            <a:off x="4644668" y="4066810"/>
            <a:ext cx="664117" cy="313161"/>
          </a:xfrm>
          <a:prstGeom prst="mathEqual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02993" y="4725144"/>
            <a:ext cx="444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Этапы конкурсного отбора: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67545" y="5320372"/>
            <a:ext cx="2902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количеству баллов ↘</a:t>
            </a:r>
            <a:endParaRPr lang="ru-RU" sz="2000" u="sng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2098" y="5143256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63D"/>
                </a:solidFill>
              </a:rPr>
              <a:t>1.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5840105"/>
            <a:ext cx="4804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порядку поступления среди всех МО ↗</a:t>
            </a:r>
            <a:endParaRPr lang="ru-RU" sz="20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2098" y="5662989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63D"/>
                </a:solidFill>
              </a:rPr>
              <a:t>2.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67544" y="6327130"/>
            <a:ext cx="5075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порядку поступления в отдельном МО ↗</a:t>
            </a:r>
            <a:endParaRPr lang="ru-RU" sz="2000" u="sng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2098" y="6150014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63D"/>
                </a:solidFill>
              </a:rPr>
              <a:t>3.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744949" y="5222186"/>
            <a:ext cx="3421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критерию «выбор и обсуждение инициативы» ↘</a:t>
            </a:r>
            <a:endParaRPr lang="ru-RU" sz="2000" u="sng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324663" y="5222186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63D"/>
                </a:solidFill>
              </a:rPr>
              <a:t>4.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730110" y="6045633"/>
            <a:ext cx="3421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количеству публикаций ↘</a:t>
            </a:r>
            <a:endParaRPr lang="ru-RU" sz="2000" u="sng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324663" y="5868517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63D"/>
                </a:solidFill>
              </a:rPr>
              <a:t>5.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2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16969" y="89695"/>
            <a:ext cx="8710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ОСНОВАНИЯ ДЛЯ ОТКЛОНЕНИЯ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D39908-B955-787A-3AF8-07176A130CD3}"/>
              </a:ext>
            </a:extLst>
          </p:cNvPr>
          <p:cNvSpPr txBox="1"/>
          <p:nvPr/>
        </p:nvSpPr>
        <p:spPr>
          <a:xfrm>
            <a:off x="1054274" y="764704"/>
            <a:ext cx="703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заявки от участия в конкурсном отборе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72A808-A429-82F2-DE00-CD11F2CB89BA}"/>
              </a:ext>
            </a:extLst>
          </p:cNvPr>
          <p:cNvSpPr txBox="1"/>
          <p:nvPr/>
        </p:nvSpPr>
        <p:spPr>
          <a:xfrm>
            <a:off x="764783" y="1484784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Несоответствие условиям и требованиям </a:t>
            </a:r>
          </a:p>
          <a:p>
            <a:r>
              <a:rPr lang="ru-RU" sz="2400" dirty="0"/>
              <a:t>Государственной программы</a:t>
            </a:r>
          </a:p>
        </p:txBody>
      </p:sp>
      <p:sp>
        <p:nvSpPr>
          <p:cNvPr id="14" name="Круг: прозрачная заливка 13">
            <a:extLst>
              <a:ext uri="{FF2B5EF4-FFF2-40B4-BE49-F238E27FC236}">
                <a16:creationId xmlns:a16="http://schemas.microsoft.com/office/drawing/2014/main" xmlns="" id="{4108DEA0-EF91-F931-C7E3-A63239A83759}"/>
              </a:ext>
            </a:extLst>
          </p:cNvPr>
          <p:cNvSpPr/>
          <p:nvPr/>
        </p:nvSpPr>
        <p:spPr>
          <a:xfrm>
            <a:off x="282565" y="1666982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C3B0BD-47FA-7A8A-0058-5FC6B0D938BB}"/>
              </a:ext>
            </a:extLst>
          </p:cNvPr>
          <p:cNvSpPr txBox="1"/>
          <p:nvPr/>
        </p:nvSpPr>
        <p:spPr>
          <a:xfrm>
            <a:off x="749163" y="3288466"/>
            <a:ext cx="805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Незаполнение</a:t>
            </a:r>
            <a:r>
              <a:rPr lang="ru-RU" sz="2400" dirty="0"/>
              <a:t> ОБЯЗАТЕЛЬНЫХ пунктов Заявки</a:t>
            </a:r>
          </a:p>
        </p:txBody>
      </p:sp>
      <p:sp>
        <p:nvSpPr>
          <p:cNvPr id="16" name="Круг: прозрачная заливка 15">
            <a:extLst>
              <a:ext uri="{FF2B5EF4-FFF2-40B4-BE49-F238E27FC236}">
                <a16:creationId xmlns:a16="http://schemas.microsoft.com/office/drawing/2014/main" xmlns="" id="{810EACFA-D53E-8A0B-D584-E2F8D6618394}"/>
              </a:ext>
            </a:extLst>
          </p:cNvPr>
          <p:cNvSpPr/>
          <p:nvPr/>
        </p:nvSpPr>
        <p:spPr>
          <a:xfrm>
            <a:off x="282564" y="3245348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0FFA71-94E8-22A9-E0D0-F3A289FC8F11}"/>
              </a:ext>
            </a:extLst>
          </p:cNvPr>
          <p:cNvSpPr txBox="1"/>
          <p:nvPr/>
        </p:nvSpPr>
        <p:spPr>
          <a:xfrm>
            <a:off x="770722" y="3822139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Проведение неверного расчета размера и долей софинансирования в Заявке</a:t>
            </a: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xmlns="" id="{21B7AFAC-2762-9027-EBDD-966E6F09BC56}"/>
              </a:ext>
            </a:extLst>
          </p:cNvPr>
          <p:cNvSpPr/>
          <p:nvPr/>
        </p:nvSpPr>
        <p:spPr>
          <a:xfrm>
            <a:off x="298183" y="3976141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1673B9-C016-F509-1CB9-126BA979B50E}"/>
              </a:ext>
            </a:extLst>
          </p:cNvPr>
          <p:cNvSpPr txBox="1"/>
          <p:nvPr/>
        </p:nvSpPr>
        <p:spPr>
          <a:xfrm>
            <a:off x="764782" y="4686235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Отсутствие хотя бы одного обязательного </a:t>
            </a:r>
          </a:p>
          <a:p>
            <a:r>
              <a:rPr lang="ru-RU" sz="2400" dirty="0"/>
              <a:t>приложения к Заявке</a:t>
            </a:r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:a16="http://schemas.microsoft.com/office/drawing/2014/main" xmlns="" id="{005577DC-F399-641C-6A6F-A4AF725A0A8D}"/>
              </a:ext>
            </a:extLst>
          </p:cNvPr>
          <p:cNvSpPr/>
          <p:nvPr/>
        </p:nvSpPr>
        <p:spPr>
          <a:xfrm>
            <a:off x="292243" y="4840237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7492784-B877-4FBC-76A8-9293D505C94E}"/>
              </a:ext>
            </a:extLst>
          </p:cNvPr>
          <p:cNvSpPr txBox="1"/>
          <p:nvPr/>
        </p:nvSpPr>
        <p:spPr>
          <a:xfrm>
            <a:off x="764782" y="5550331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Несоответствие Заявки и прилагаемых к ней документов утвержденным формам</a:t>
            </a:r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:a16="http://schemas.microsoft.com/office/drawing/2014/main" xmlns="" id="{450CD1CD-F5D5-B95D-4D24-4B5FB135718C}"/>
              </a:ext>
            </a:extLst>
          </p:cNvPr>
          <p:cNvSpPr/>
          <p:nvPr/>
        </p:nvSpPr>
        <p:spPr>
          <a:xfrm>
            <a:off x="292243" y="5704333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9E16A6-BB6A-121C-AB54-81AC071E34F6}"/>
              </a:ext>
            </a:extLst>
          </p:cNvPr>
          <p:cNvSpPr txBox="1"/>
          <p:nvPr/>
        </p:nvSpPr>
        <p:spPr>
          <a:xfrm>
            <a:off x="780402" y="2343070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Несоблюдение графика сдачи документов и </a:t>
            </a:r>
          </a:p>
          <a:p>
            <a:r>
              <a:rPr lang="ru-RU" sz="2400" dirty="0"/>
              <a:t>срока проведения общественных обсуждений</a:t>
            </a:r>
          </a:p>
        </p:txBody>
      </p:sp>
      <p:sp>
        <p:nvSpPr>
          <p:cNvPr id="4" name="Круг: прозрачная заливка 3">
            <a:extLst>
              <a:ext uri="{FF2B5EF4-FFF2-40B4-BE49-F238E27FC236}">
                <a16:creationId xmlns:a16="http://schemas.microsoft.com/office/drawing/2014/main" xmlns="" id="{C9ED1288-63F4-6BE1-C246-0225CCFC21CB}"/>
              </a:ext>
            </a:extLst>
          </p:cNvPr>
          <p:cNvSpPr/>
          <p:nvPr/>
        </p:nvSpPr>
        <p:spPr>
          <a:xfrm>
            <a:off x="298183" y="2523071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CB42EF-8186-5D03-F034-251F001C750F}"/>
              </a:ext>
            </a:extLst>
          </p:cNvPr>
          <p:cNvSpPr txBox="1"/>
          <p:nvPr/>
        </p:nvSpPr>
        <p:spPr>
          <a:xfrm>
            <a:off x="7164288" y="2599017"/>
            <a:ext cx="1872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(с 1 марта 2024 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</a:rPr>
              <a:t>до 1 марта 2025)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C7E28583-DC4E-A6C1-4387-39564B0F025D}"/>
              </a:ext>
            </a:extLst>
          </p:cNvPr>
          <p:cNvSpPr/>
          <p:nvPr/>
        </p:nvSpPr>
        <p:spPr>
          <a:xfrm>
            <a:off x="6948264" y="2867451"/>
            <a:ext cx="288032" cy="19500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3" grpId="0" animBg="1"/>
      <p:bldP spid="2" grpId="0"/>
      <p:bldP spid="4" grpId="0" animBg="1"/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2218" y="44624"/>
            <a:ext cx="80395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НАПРАВЛЕНИЕ </a:t>
            </a:r>
            <a:r>
              <a:rPr lang="" sz="4800" b="1" dirty="0"/>
              <a:t>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</a:p>
          <a:p>
            <a:pPr algn="ctr"/>
            <a:r>
              <a:rPr lang="ru-RU" sz="4000" b="1" dirty="0"/>
              <a:t>НА КОНКУРСНЫЙ ОТБОР</a:t>
            </a:r>
            <a:r>
              <a:rPr lang="" sz="4000" b="1" dirty="0"/>
              <a:t> 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6274" y="2103239"/>
            <a:ext cx="2567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 ПРОВЕРКОЙ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9363" y="2103239"/>
            <a:ext cx="2151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БЕЗ ПРОВЕРКИ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1484784"/>
            <a:ext cx="533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Документы можно сдать:</a:t>
            </a:r>
          </a:p>
        </p:txBody>
      </p:sp>
      <p:sp>
        <p:nvSpPr>
          <p:cNvPr id="6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E64AD6C-16B3-1DFC-8DA3-7C13C638BD3E}"/>
              </a:ext>
            </a:extLst>
          </p:cNvPr>
          <p:cNvSpPr/>
          <p:nvPr/>
        </p:nvSpPr>
        <p:spPr>
          <a:xfrm>
            <a:off x="460374" y="2564904"/>
            <a:ext cx="439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Возможные риски: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46D748-1016-8619-091E-8E5B84606F56}"/>
              </a:ext>
            </a:extLst>
          </p:cNvPr>
          <p:cNvSpPr/>
          <p:nvPr/>
        </p:nvSpPr>
        <p:spPr>
          <a:xfrm>
            <a:off x="755576" y="306896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Отклонение от участия </a:t>
            </a:r>
          </a:p>
          <a:p>
            <a:r>
              <a:rPr lang="ru-RU" sz="2400" dirty="0"/>
              <a:t>в конкурсном отборе по утвержденным ОСНОВАНИЯМ для отклонения на заседании комиссии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5EAA08-28F9-0731-C30C-BC721AD56335}"/>
              </a:ext>
            </a:extLst>
          </p:cNvPr>
          <p:cNvSpPr/>
          <p:nvPr/>
        </p:nvSpPr>
        <p:spPr>
          <a:xfrm>
            <a:off x="5494880" y="3070069"/>
            <a:ext cx="3479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Предварительная проверка документов – </a:t>
            </a:r>
          </a:p>
          <a:p>
            <a:r>
              <a:rPr lang="ru-RU" sz="2400" dirty="0"/>
              <a:t>это </a:t>
            </a:r>
            <a:r>
              <a:rPr lang="ru-RU" sz="2400" b="1" dirty="0"/>
              <a:t>НЕ ГАРАНТ ПОБЕДЫ </a:t>
            </a:r>
          </a:p>
          <a:p>
            <a:r>
              <a:rPr lang="ru-RU" sz="2400" dirty="0"/>
              <a:t>в конкурсе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6DE69AF-8698-AC73-0E16-C9EB597767F3}"/>
              </a:ext>
            </a:extLst>
          </p:cNvPr>
          <p:cNvSpPr/>
          <p:nvPr/>
        </p:nvSpPr>
        <p:spPr>
          <a:xfrm>
            <a:off x="5494880" y="4955684"/>
            <a:ext cx="3479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Риск отклонения </a:t>
            </a:r>
          </a:p>
          <a:p>
            <a:r>
              <a:rPr lang="ru-RU" sz="2400" dirty="0"/>
              <a:t>от участия в конкурсном отборе </a:t>
            </a:r>
            <a:r>
              <a:rPr lang="ru-RU" sz="2400" b="1" dirty="0"/>
              <a:t>СВОДИТСЯ </a:t>
            </a:r>
          </a:p>
          <a:p>
            <a:r>
              <a:rPr lang="ru-RU" sz="2400" b="1" dirty="0"/>
              <a:t>К МИНИМУМУ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9CAE13-418D-2580-3BB8-BF799031308C}"/>
              </a:ext>
            </a:extLst>
          </p:cNvPr>
          <p:cNvSpPr/>
          <p:nvPr/>
        </p:nvSpPr>
        <p:spPr>
          <a:xfrm>
            <a:off x="748138" y="502769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Ошибки при составлении количественных показателей, которые могут привести к их многочисленным изменениям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xmlns="" id="{990ABB9C-B1F1-C42C-F0BA-0ACB3BA905DF}"/>
              </a:ext>
            </a:extLst>
          </p:cNvPr>
          <p:cNvSpPr/>
          <p:nvPr/>
        </p:nvSpPr>
        <p:spPr>
          <a:xfrm>
            <a:off x="323528" y="3090731"/>
            <a:ext cx="424610" cy="40359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xmlns="" id="{636D210A-CA24-7A1F-1BC4-CDB1AA7A624C}"/>
              </a:ext>
            </a:extLst>
          </p:cNvPr>
          <p:cNvSpPr/>
          <p:nvPr/>
        </p:nvSpPr>
        <p:spPr>
          <a:xfrm>
            <a:off x="323528" y="5032916"/>
            <a:ext cx="424610" cy="40359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>
            <a:extLst>
              <a:ext uri="{FF2B5EF4-FFF2-40B4-BE49-F238E27FC236}">
                <a16:creationId xmlns:a16="http://schemas.microsoft.com/office/drawing/2014/main" xmlns="" id="{CFAECD25-733B-3E2E-B8A1-A62853057F8B}"/>
              </a:ext>
            </a:extLst>
          </p:cNvPr>
          <p:cNvSpPr/>
          <p:nvPr/>
        </p:nvSpPr>
        <p:spPr>
          <a:xfrm>
            <a:off x="5004048" y="3069536"/>
            <a:ext cx="424610" cy="403597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xmlns="" id="{0DEFCE04-C6A2-5F9C-E4E8-A08570A660A2}"/>
              </a:ext>
            </a:extLst>
          </p:cNvPr>
          <p:cNvSpPr/>
          <p:nvPr/>
        </p:nvSpPr>
        <p:spPr>
          <a:xfrm>
            <a:off x="5004048" y="4985301"/>
            <a:ext cx="424610" cy="403597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8C47B01-4DBB-432E-06ED-DD1369BB7495}"/>
              </a:ext>
            </a:extLst>
          </p:cNvPr>
          <p:cNvSpPr/>
          <p:nvPr/>
        </p:nvSpPr>
        <p:spPr>
          <a:xfrm>
            <a:off x="5148065" y="2564904"/>
            <a:ext cx="382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Возможные риски: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" grpId="0"/>
      <p:bldP spid="4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5" grpId="0" animBg="1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2429" r="19685"/>
          <a:stretch/>
        </p:blipFill>
        <p:spPr bwMode="auto">
          <a:xfrm>
            <a:off x="5541798" y="3533661"/>
            <a:ext cx="2894837" cy="33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796" y="5143650"/>
            <a:ext cx="37532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GPSO</a:t>
            </a:r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@yandex.ru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59914" y="5641609"/>
            <a:ext cx="0" cy="3176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5778" y="5857831"/>
            <a:ext cx="26880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буква </a:t>
            </a:r>
            <a:r>
              <a:rPr lang="ru-RU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«</a:t>
            </a:r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»</a:t>
            </a:r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на английской раскладке клавиатуры</a:t>
            </a:r>
            <a:endParaRPr lang="ru-RU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149" y="4240844"/>
            <a:ext cx="521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схема расположения объекта </a:t>
            </a:r>
          </a:p>
          <a:p>
            <a:r>
              <a:rPr lang="ru-RU" sz="2400" dirty="0"/>
              <a:t>на карте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60397" y="2114555"/>
            <a:ext cx="353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2400" b="1" dirty="0"/>
              <a:t>Сроки </a:t>
            </a:r>
            <a:r>
              <a:rPr lang="ru-RU" sz="2400" b="1" dirty="0"/>
              <a:t>проверки</a:t>
            </a:r>
            <a:r>
              <a:rPr lang="" sz="2400" b="1" dirty="0"/>
              <a:t>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0155" y="759624"/>
            <a:ext cx="4583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" sz="3200" b="1" dirty="0">
                <a:solidFill>
                  <a:srgbClr val="00863D"/>
                </a:solidFill>
              </a:rPr>
              <a:t>(</a:t>
            </a:r>
            <a:r>
              <a:rPr lang="ru-RU" sz="3200" b="1" dirty="0">
                <a:solidFill>
                  <a:srgbClr val="00863D"/>
                </a:solidFill>
              </a:rPr>
              <a:t>В ЭЛЕКТРОННОМ ВИДЕ</a:t>
            </a:r>
            <a:r>
              <a:rPr lang="" sz="3200" b="1" dirty="0">
                <a:solidFill>
                  <a:srgbClr val="00863D"/>
                </a:solidFill>
              </a:rPr>
              <a:t>)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747" y="2127329"/>
            <a:ext cx="4901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Документы для проверки </a:t>
            </a:r>
            <a:r>
              <a:rPr lang="en-US" sz="2400" b="1" dirty="0">
                <a:solidFill>
                  <a:prstClr val="black"/>
                </a:solidFill>
              </a:rPr>
              <a:t>WORD</a:t>
            </a:r>
            <a:r>
              <a:rPr lang="ru-RU" sz="2400" b="1" dirty="0">
                <a:solidFill>
                  <a:prstClr val="black"/>
                </a:solidFill>
              </a:rPr>
              <a:t>:</a:t>
            </a:r>
            <a:endParaRPr lang="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4760" y="2588282"/>
            <a:ext cx="325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 1 марта по 15 августа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47923" y="3084098"/>
            <a:ext cx="346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 1 ноября по 15 декабря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5229252" y="2625582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Ромб 24"/>
          <p:cNvSpPr/>
          <p:nvPr/>
        </p:nvSpPr>
        <p:spPr>
          <a:xfrm>
            <a:off x="5232488" y="3121398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529465" y="2580840"/>
            <a:ext cx="1040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" sz="2400" dirty="0">
                <a:solidFill>
                  <a:prstClr val="black"/>
                </a:solidFill>
              </a:rPr>
              <a:t>заявка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149" y="2991777"/>
            <a:ext cx="5029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" sz="2400" dirty="0">
                <a:solidFill>
                  <a:prstClr val="black"/>
                </a:solidFill>
              </a:rPr>
              <a:t>документ о назначении собрания</a:t>
            </a:r>
            <a:r>
              <a:rPr lang="ru-RU" sz="2400" dirty="0">
                <a:solidFill>
                  <a:prstClr val="black"/>
                </a:solidFill>
              </a:rPr>
              <a:t> или </a:t>
            </a:r>
            <a:r>
              <a:rPr lang="" sz="2400" dirty="0">
                <a:solidFill>
                  <a:prstClr val="black"/>
                </a:solidFill>
              </a:rPr>
              <a:t>конференции граждан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5778" y="3779179"/>
            <a:ext cx="515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</a:t>
            </a:r>
            <a:r>
              <a:rPr lang="" sz="2400" dirty="0" smtClean="0">
                <a:solidFill>
                  <a:prstClr val="black"/>
                </a:solidFill>
              </a:rPr>
              <a:t>ротокол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собрания или конференции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210269" y="2666268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Ромб 33"/>
          <p:cNvSpPr/>
          <p:nvPr/>
        </p:nvSpPr>
        <p:spPr>
          <a:xfrm>
            <a:off x="202776" y="3081766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Ромб 34"/>
          <p:cNvSpPr/>
          <p:nvPr/>
        </p:nvSpPr>
        <p:spPr>
          <a:xfrm>
            <a:off x="192421" y="3880804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Ромб 35"/>
          <p:cNvSpPr/>
          <p:nvPr/>
        </p:nvSpPr>
        <p:spPr>
          <a:xfrm>
            <a:off x="210269" y="4308921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/>
          <p:cNvSpPr/>
          <p:nvPr/>
        </p:nvSpPr>
        <p:spPr>
          <a:xfrm>
            <a:off x="306011" y="1484784"/>
            <a:ext cx="2177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Тема письма:</a:t>
            </a:r>
            <a:endParaRPr lang="" sz="2400" b="1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83768" y="1484784"/>
            <a:ext cx="6301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Проект на проверку </a:t>
            </a:r>
            <a:r>
              <a:rPr lang="ru-RU" sz="2400" i="1" dirty="0">
                <a:solidFill>
                  <a:prstClr val="black"/>
                </a:solidFill>
              </a:rPr>
              <a:t>«</a:t>
            </a:r>
            <a:r>
              <a:rPr lang="ru-RU" sz="2400" i="1" dirty="0">
                <a:solidFill>
                  <a:srgbClr val="C00000"/>
                </a:solidFill>
              </a:rPr>
              <a:t>___</a:t>
            </a:r>
            <a:r>
              <a:rPr lang="ru-RU" sz="2000" i="1" u="sng" dirty="0">
                <a:solidFill>
                  <a:srgbClr val="C00000"/>
                </a:solidFill>
              </a:rPr>
              <a:t>название проекта</a:t>
            </a:r>
            <a:r>
              <a:rPr lang="ru-RU" sz="2400" i="1" dirty="0">
                <a:solidFill>
                  <a:srgbClr val="C00000"/>
                </a:solidFill>
              </a:rPr>
              <a:t>____</a:t>
            </a:r>
            <a:r>
              <a:rPr lang="ru-RU" sz="2400" i="1" dirty="0">
                <a:solidFill>
                  <a:prstClr val="black"/>
                </a:solidFill>
              </a:rPr>
              <a:t>»</a:t>
            </a:r>
            <a:endParaRPr lang="" sz="2400" i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9238" y="89695"/>
            <a:ext cx="7065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" sz="4800" b="1" dirty="0"/>
              <a:t>ПРОВЕРКА 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  <a:r>
              <a:rPr lang="" sz="4800" b="1" dirty="0"/>
              <a:t> </a:t>
            </a:r>
            <a:endParaRPr lang="ru-RU" sz="4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33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6" grpId="0"/>
      <p:bldP spid="7" grpId="0"/>
      <p:bldP spid="22" grpId="0"/>
      <p:bldP spid="24" grpId="0" animBg="1"/>
      <p:bldP spid="25" grpId="0" animBg="1"/>
      <p:bldP spid="9" grpId="0"/>
      <p:bldP spid="13" grpId="0"/>
      <p:bldP spid="26" grpId="0"/>
      <p:bldP spid="33" grpId="0" animBg="1"/>
      <p:bldP spid="34" grpId="0" animBg="1"/>
      <p:bldP spid="35" grpId="0" animBg="1"/>
      <p:bldP spid="36" grpId="0" animBg="1"/>
      <p:bldP spid="42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Соединительная линия уступом 28"/>
          <p:cNvCxnSpPr/>
          <p:nvPr/>
        </p:nvCxnSpPr>
        <p:spPr>
          <a:xfrm>
            <a:off x="623490" y="3359272"/>
            <a:ext cx="3677759" cy="1181726"/>
          </a:xfrm>
          <a:prstGeom prst="bentConnector3">
            <a:avLst>
              <a:gd name="adj1" fmla="val -18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07975" y="1196752"/>
            <a:ext cx="3539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2800" b="1" dirty="0"/>
              <a:t>Сроки </a:t>
            </a:r>
            <a:r>
              <a:rPr lang="ru-RU" sz="2800" b="1" dirty="0"/>
              <a:t>проверки</a:t>
            </a:r>
            <a:r>
              <a:rPr lang="" sz="2800" b="1" dirty="0"/>
              <a:t>: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0971" y="1719972"/>
            <a:ext cx="325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 1 марта по 31 августа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8186" y="1757272"/>
            <a:ext cx="346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 1 ноября по 31 декабря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515463" y="1757272"/>
            <a:ext cx="325509" cy="325509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Ромб 24"/>
          <p:cNvSpPr/>
          <p:nvPr/>
        </p:nvSpPr>
        <p:spPr>
          <a:xfrm>
            <a:off x="4842751" y="1794572"/>
            <a:ext cx="325509" cy="325509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TextBox 30"/>
          <p:cNvSpPr txBox="1"/>
          <p:nvPr/>
        </p:nvSpPr>
        <p:spPr>
          <a:xfrm>
            <a:off x="1331640" y="2254357"/>
            <a:ext cx="67759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  <a:latin typeface="+mj-lt"/>
              </a:rPr>
              <a:t>Допускается</a:t>
            </a:r>
            <a:r>
              <a:rPr lang="ru-RU" sz="2400" dirty="0">
                <a:solidFill>
                  <a:srgbClr val="00863D"/>
                </a:solidFill>
                <a:latin typeface="+mj-lt"/>
              </a:rPr>
              <a:t> проверка</a:t>
            </a:r>
            <a:r>
              <a:rPr lang="ru-RU" sz="2400" b="1" dirty="0">
                <a:solidFill>
                  <a:srgbClr val="00863D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863D"/>
                </a:solidFill>
                <a:latin typeface="+mj-lt"/>
              </a:rPr>
              <a:t>без сметных расчетов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54658" y="6287834"/>
            <a:ext cx="408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" dirty="0">
                <a:solidFill>
                  <a:prstClr val="black"/>
                </a:solidFill>
              </a:rPr>
              <a:t>каб</a:t>
            </a:r>
            <a:r>
              <a:rPr lang="ru-RU" dirty="0">
                <a:solidFill>
                  <a:prstClr val="black"/>
                </a:solidFill>
              </a:rPr>
              <a:t>инет </a:t>
            </a:r>
            <a:r>
              <a:rPr lang="" dirty="0">
                <a:solidFill>
                  <a:prstClr val="black"/>
                </a:solidFill>
              </a:rPr>
              <a:t>425 здания </a:t>
            </a:r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" dirty="0">
                <a:solidFill>
                  <a:prstClr val="black"/>
                </a:solidFill>
              </a:rPr>
              <a:t>равительства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" dirty="0">
                <a:solidFill>
                  <a:prstClr val="black"/>
                </a:solidFill>
              </a:rPr>
              <a:t>СО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6608" y="5818038"/>
            <a:ext cx="3405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Сотрудник администрации МО, ответственный за подготовку документов на конкурс</a:t>
            </a:r>
            <a:endParaRPr lang="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1767" y="4737338"/>
            <a:ext cx="3539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Кто может привезти документы на проверку</a:t>
            </a:r>
            <a:r>
              <a:rPr lang="" sz="2000" b="1" dirty="0"/>
              <a:t>: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44008" y="558924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Куда привезти документы </a:t>
            </a:r>
          </a:p>
          <a:p>
            <a:r>
              <a:rPr lang="ru-RU" sz="2000" b="1" dirty="0"/>
              <a:t>на проверку</a:t>
            </a:r>
            <a:r>
              <a:rPr lang="" sz="2000" b="1" dirty="0"/>
              <a:t>:</a:t>
            </a:r>
            <a:endParaRPr lang="ru-RU" sz="2000" b="1" dirty="0"/>
          </a:p>
        </p:txBody>
      </p:sp>
      <p:sp>
        <p:nvSpPr>
          <p:cNvPr id="41" name="Ромб 40"/>
          <p:cNvSpPr/>
          <p:nvPr/>
        </p:nvSpPr>
        <p:spPr>
          <a:xfrm>
            <a:off x="251520" y="5846759"/>
            <a:ext cx="220402" cy="220402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Ромб 43"/>
          <p:cNvSpPr/>
          <p:nvPr/>
        </p:nvSpPr>
        <p:spPr>
          <a:xfrm>
            <a:off x="4743234" y="6351805"/>
            <a:ext cx="220402" cy="220402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/>
          <p:nvPr/>
        </p:nvSpPr>
        <p:spPr>
          <a:xfrm>
            <a:off x="446607" y="5412125"/>
            <a:ext cx="39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Глава/</a:t>
            </a:r>
            <a:r>
              <a:rPr lang="ru-RU" dirty="0" err="1">
                <a:solidFill>
                  <a:prstClr val="black"/>
                </a:solidFill>
              </a:rPr>
              <a:t>зам.главы</a:t>
            </a:r>
            <a:r>
              <a:rPr lang="ru-RU" dirty="0">
                <a:solidFill>
                  <a:prstClr val="black"/>
                </a:solidFill>
              </a:rPr>
              <a:t> администрации МО</a:t>
            </a:r>
            <a:endParaRPr lang="" dirty="0">
              <a:solidFill>
                <a:prstClr val="black"/>
              </a:solidFill>
            </a:endParaRPr>
          </a:p>
        </p:txBody>
      </p:sp>
      <p:sp>
        <p:nvSpPr>
          <p:cNvPr id="46" name="Ромб 45"/>
          <p:cNvSpPr/>
          <p:nvPr/>
        </p:nvSpPr>
        <p:spPr>
          <a:xfrm>
            <a:off x="251520" y="5440846"/>
            <a:ext cx="220402" cy="220402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Прямоугольник 48"/>
          <p:cNvSpPr/>
          <p:nvPr/>
        </p:nvSpPr>
        <p:spPr>
          <a:xfrm>
            <a:off x="786244" y="3003783"/>
            <a:ext cx="385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с 1 сентября по 31 октября</a:t>
            </a:r>
            <a:endParaRPr lang="" sz="2400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03459" y="3041083"/>
            <a:ext cx="393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с 1 января по 28(29) февраля</a:t>
            </a:r>
            <a:endParaRPr lang="" sz="2400" dirty="0">
              <a:solidFill>
                <a:srgbClr val="C00000"/>
              </a:solidFill>
            </a:endParaRPr>
          </a:p>
        </p:txBody>
      </p:sp>
      <p:sp>
        <p:nvSpPr>
          <p:cNvPr id="51" name="Ромб 50"/>
          <p:cNvSpPr/>
          <p:nvPr/>
        </p:nvSpPr>
        <p:spPr>
          <a:xfrm>
            <a:off x="460736" y="3041083"/>
            <a:ext cx="325509" cy="32550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52" name="Ромб 51"/>
          <p:cNvSpPr/>
          <p:nvPr/>
        </p:nvSpPr>
        <p:spPr>
          <a:xfrm>
            <a:off x="4788024" y="3078383"/>
            <a:ext cx="325509" cy="32550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16200000">
            <a:off x="1933799" y="1488363"/>
            <a:ext cx="576065" cy="2108052"/>
          </a:xfrm>
          <a:prstGeom prst="halfFrame">
            <a:avLst>
              <a:gd name="adj1" fmla="val 8560"/>
              <a:gd name="adj2" fmla="val 12294"/>
            </a:avLst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63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1640" y="3502748"/>
            <a:ext cx="74815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Не допускается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проверка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без сметных расчетов</a:t>
            </a:r>
          </a:p>
        </p:txBody>
      </p:sp>
      <p:sp>
        <p:nvSpPr>
          <p:cNvPr id="54" name="Половина рамки 53"/>
          <p:cNvSpPr/>
          <p:nvPr/>
        </p:nvSpPr>
        <p:spPr>
          <a:xfrm rot="16200000">
            <a:off x="2077815" y="2592738"/>
            <a:ext cx="576065" cy="2396084"/>
          </a:xfrm>
          <a:prstGeom prst="halfFrame">
            <a:avLst>
              <a:gd name="adj1" fmla="val 8560"/>
              <a:gd name="adj2" fmla="val 1229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51955" y="714553"/>
            <a:ext cx="3840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" sz="3200" b="1" dirty="0">
                <a:solidFill>
                  <a:srgbClr val="00863D"/>
                </a:solidFill>
              </a:rPr>
              <a:t>(</a:t>
            </a:r>
            <a:r>
              <a:rPr lang="ru-RU" sz="3200" b="1" dirty="0">
                <a:solidFill>
                  <a:srgbClr val="00863D"/>
                </a:solidFill>
              </a:rPr>
              <a:t>В ПЕЧАТНОМ ВИДЕ</a:t>
            </a:r>
            <a:r>
              <a:rPr lang="" sz="3200" b="1" dirty="0">
                <a:solidFill>
                  <a:srgbClr val="00863D"/>
                </a:solidFill>
              </a:rPr>
              <a:t>)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9238" y="44624"/>
            <a:ext cx="7065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" sz="4800" b="1" dirty="0"/>
              <a:t>ПРОВЕРКА 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  <a:r>
              <a:rPr lang="" sz="4800" b="1" dirty="0"/>
              <a:t> </a:t>
            </a:r>
            <a:endParaRPr lang="ru-RU" sz="4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91908" y="4365104"/>
            <a:ext cx="4452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B82300"/>
                </a:solidFill>
              </a:rPr>
              <a:t>Проверка будет осуществляться </a:t>
            </a:r>
            <a:r>
              <a:rPr lang="ru-RU" sz="2000" i="1" u="sng" dirty="0">
                <a:solidFill>
                  <a:srgbClr val="B82300"/>
                </a:solidFill>
              </a:rPr>
              <a:t>преимущественно от МО</a:t>
            </a:r>
            <a:r>
              <a:rPr lang="ru-RU" sz="2000" i="1" dirty="0">
                <a:solidFill>
                  <a:srgbClr val="B82300"/>
                </a:solidFill>
              </a:rPr>
              <a:t>, которые </a:t>
            </a:r>
            <a:r>
              <a:rPr lang="ru-RU" sz="2000" i="1" u="sng" dirty="0">
                <a:solidFill>
                  <a:srgbClr val="B82300"/>
                </a:solidFill>
              </a:rPr>
              <a:t>сдают документы </a:t>
            </a:r>
            <a:r>
              <a:rPr lang="ru-RU" sz="2000" i="1" dirty="0">
                <a:solidFill>
                  <a:srgbClr val="B82300"/>
                </a:solidFill>
              </a:rPr>
              <a:t>в рамках графика</a:t>
            </a:r>
          </a:p>
        </p:txBody>
      </p:sp>
      <p:sp>
        <p:nvSpPr>
          <p:cNvPr id="57" name="Ромб 56"/>
          <p:cNvSpPr/>
          <p:nvPr/>
        </p:nvSpPr>
        <p:spPr>
          <a:xfrm>
            <a:off x="4355976" y="4393115"/>
            <a:ext cx="325509" cy="32550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2" grpId="0"/>
      <p:bldP spid="24" grpId="0" animBg="1"/>
      <p:bldP spid="25" grpId="0" animBg="1"/>
      <p:bldP spid="31" grpId="0"/>
      <p:bldP spid="37" grpId="0"/>
      <p:bldP spid="38" grpId="0"/>
      <p:bldP spid="39" grpId="0"/>
      <p:bldP spid="40" grpId="0"/>
      <p:bldP spid="41" grpId="0" animBg="1"/>
      <p:bldP spid="44" grpId="0" animBg="1"/>
      <p:bldP spid="45" grpId="0"/>
      <p:bldP spid="46" grpId="0" animBg="1"/>
      <p:bldP spid="49" grpId="0"/>
      <p:bldP spid="50" grpId="0"/>
      <p:bldP spid="51" grpId="0" animBg="1"/>
      <p:bldP spid="52" grpId="0" animBg="1"/>
      <p:bldP spid="23" grpId="0" animBg="1"/>
      <p:bldP spid="53" grpId="0"/>
      <p:bldP spid="54" grpId="0" animBg="1"/>
      <p:bldP spid="27" grpId="0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2218" y="44624"/>
            <a:ext cx="80395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НАПРАВЛЕНИЕ </a:t>
            </a:r>
            <a:r>
              <a:rPr lang="" sz="4800" b="1" dirty="0"/>
              <a:t>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</a:p>
          <a:p>
            <a:pPr algn="ctr"/>
            <a:r>
              <a:rPr lang="ru-RU" sz="4000" b="1" dirty="0"/>
              <a:t>НА КОНКУРСНЫЙ ОТБОР</a:t>
            </a:r>
            <a:r>
              <a:rPr lang="" sz="4000" b="1" dirty="0"/>
              <a:t> 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002" y="2440052"/>
            <a:ext cx="353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b="1" dirty="0"/>
              <a:t>печатном</a:t>
            </a:r>
            <a:r>
              <a:rPr lang="ru-RU" sz="2400" dirty="0"/>
              <a:t> виде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9988" y="2008004"/>
            <a:ext cx="353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нарочно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988" y="2901717"/>
            <a:ext cx="400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порядке </a:t>
            </a:r>
            <a:r>
              <a:rPr lang="ru-RU" sz="2400" b="1" dirty="0"/>
              <a:t>«живой» очереди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2456" y="1484784"/>
            <a:ext cx="533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Документы предоставляются: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726" y="4380450"/>
            <a:ext cx="614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Пропуск в здание Правительства СО: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5257" y="4895269"/>
            <a:ext cx="5320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имеющемуся </a:t>
            </a:r>
            <a:r>
              <a:rPr lang="ru-RU" sz="2400" b="1" dirty="0"/>
              <a:t>удостоверению </a:t>
            </a:r>
          </a:p>
          <a:p>
            <a:r>
              <a:rPr lang="ru-RU" sz="2400" dirty="0"/>
              <a:t>через </a:t>
            </a:r>
            <a:r>
              <a:rPr lang="ru-RU" sz="2400" u="sng" dirty="0"/>
              <a:t>центральный пост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7383" y="5696945"/>
            <a:ext cx="532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</a:t>
            </a:r>
            <a:r>
              <a:rPr lang="ru-RU" sz="2400" b="1" dirty="0"/>
              <a:t>паспорту</a:t>
            </a:r>
            <a:r>
              <a:rPr lang="ru-RU" sz="2400" dirty="0"/>
              <a:t> через </a:t>
            </a:r>
            <a:r>
              <a:rPr lang="ru-RU" sz="2400" u="sng" dirty="0"/>
              <a:t>терминал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6830" y="6151033"/>
            <a:ext cx="532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</a:t>
            </a:r>
            <a:r>
              <a:rPr lang="ru-RU" sz="2400" b="1" dirty="0"/>
              <a:t>паспорту</a:t>
            </a:r>
            <a:r>
              <a:rPr lang="ru-RU" sz="2400" dirty="0"/>
              <a:t> через </a:t>
            </a:r>
            <a:r>
              <a:rPr lang="ru-RU" sz="2400" u="sng" dirty="0"/>
              <a:t>центральный пост</a:t>
            </a:r>
          </a:p>
        </p:txBody>
      </p:sp>
      <p:sp>
        <p:nvSpPr>
          <p:cNvPr id="24" name="Ромб 23"/>
          <p:cNvSpPr/>
          <p:nvPr/>
        </p:nvSpPr>
        <p:spPr>
          <a:xfrm>
            <a:off x="331970" y="2157458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Ромб 24"/>
          <p:cNvSpPr/>
          <p:nvPr/>
        </p:nvSpPr>
        <p:spPr>
          <a:xfrm>
            <a:off x="331970" y="2589506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Ромб 25"/>
          <p:cNvSpPr/>
          <p:nvPr/>
        </p:nvSpPr>
        <p:spPr>
          <a:xfrm>
            <a:off x="331970" y="3051171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Ромб 27"/>
          <p:cNvSpPr/>
          <p:nvPr/>
        </p:nvSpPr>
        <p:spPr>
          <a:xfrm>
            <a:off x="298798" y="5066763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Ромб 28"/>
          <p:cNvSpPr/>
          <p:nvPr/>
        </p:nvSpPr>
        <p:spPr>
          <a:xfrm>
            <a:off x="290923" y="5838822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0" name="Ромб 29"/>
          <p:cNvSpPr/>
          <p:nvPr/>
        </p:nvSpPr>
        <p:spPr>
          <a:xfrm>
            <a:off x="290923" y="6300487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Прямоугольник 37"/>
          <p:cNvSpPr/>
          <p:nvPr/>
        </p:nvSpPr>
        <p:spPr>
          <a:xfrm>
            <a:off x="619987" y="3377935"/>
            <a:ext cx="400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соответствии </a:t>
            </a:r>
            <a:r>
              <a:rPr lang="ru-RU" sz="2400" b="1" dirty="0"/>
              <a:t>с графиком</a:t>
            </a:r>
          </a:p>
        </p:txBody>
      </p:sp>
      <p:sp>
        <p:nvSpPr>
          <p:cNvPr id="39" name="Ромб 38"/>
          <p:cNvSpPr/>
          <p:nvPr/>
        </p:nvSpPr>
        <p:spPr>
          <a:xfrm>
            <a:off x="331969" y="3527389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/>
          <p:cNvSpPr/>
          <p:nvPr/>
        </p:nvSpPr>
        <p:spPr>
          <a:xfrm>
            <a:off x="619987" y="3850595"/>
            <a:ext cx="400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b="1" dirty="0"/>
              <a:t>рабочее</a:t>
            </a:r>
            <a:r>
              <a:rPr lang="ru-RU" sz="2400" dirty="0"/>
              <a:t> время</a:t>
            </a:r>
            <a:endParaRPr lang="ru-RU" sz="2400" b="1" dirty="0"/>
          </a:p>
        </p:txBody>
      </p:sp>
      <p:sp>
        <p:nvSpPr>
          <p:cNvPr id="41" name="Ромб 40"/>
          <p:cNvSpPr/>
          <p:nvPr/>
        </p:nvSpPr>
        <p:spPr>
          <a:xfrm>
            <a:off x="331969" y="4000049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25" b="93100" l="800" r="100000">
                        <a14:backgroundMark x1="25975" y1="37525" x2="28600" y2="27375"/>
                        <a14:backgroundMark x1="39500" y1="22875" x2="63925" y2="25875"/>
                        <a14:backgroundMark x1="67300" y1="27000" x2="78950" y2="37150"/>
                        <a14:backgroundMark x1="80075" y1="41650" x2="83075" y2="50300"/>
                        <a14:backgroundMark x1="36175" y1="23600" x2="31750" y2="32000"/>
                        <a14:backgroundMark x1="22375" y1="35925" x2="24100" y2="44800"/>
                        <a14:backgroundMark x1="23350" y1="67725" x2="40375" y2="81300"/>
                        <a14:backgroundMark x1="45300" y1="82775" x2="66500" y2="82275"/>
                        <a14:backgroundMark x1="74875" y1="73650" x2="67475" y2="82025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8" b="17708"/>
          <a:stretch/>
        </p:blipFill>
        <p:spPr bwMode="auto">
          <a:xfrm>
            <a:off x="4860031" y="1746394"/>
            <a:ext cx="3864069" cy="22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5337"/>
            <a:ext cx="2730640" cy="237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1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8" grpId="0"/>
      <p:bldP spid="39" grpId="0" animBg="1"/>
      <p:bldP spid="40" grpId="0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68F259-A6D1-CDF7-51D1-7784737EC1E8}"/>
              </a:ext>
            </a:extLst>
          </p:cNvPr>
          <p:cNvSpPr txBox="1"/>
          <p:nvPr/>
        </p:nvSpPr>
        <p:spPr>
          <a:xfrm>
            <a:off x="1234487" y="4967076"/>
            <a:ext cx="6696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15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ОТВЕТЫ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3829" y="2564904"/>
            <a:ext cx="8103315" cy="1697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 особенностях проведения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конкурсного отбора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общественных проектов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7273" y="-11507"/>
            <a:ext cx="75364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5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1412110" y="404664"/>
            <a:ext cx="6418535" cy="6138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777801904"/>
              </p:ext>
            </p:extLst>
          </p:nvPr>
        </p:nvGraphicFramePr>
        <p:xfrm>
          <a:off x="323528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33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076845574"/>
              </p:ext>
            </p:extLst>
          </p:nvPr>
        </p:nvGraphicFramePr>
        <p:xfrm>
          <a:off x="251521" y="332656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400" y="1697956"/>
            <a:ext cx="2991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КРИТЕРИИ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067" y="4011393"/>
            <a:ext cx="7646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ОБЩЕСТВЕННЫХ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1275" y="2852936"/>
            <a:ext cx="6397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КОНКУРСНОГО ОТБОРА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1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068" y="260648"/>
            <a:ext cx="6191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СОФИНАНСИРОВАНИЕ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92899" y="4221088"/>
            <a:ext cx="5713481" cy="1957283"/>
            <a:chOff x="692899" y="4221088"/>
            <a:chExt cx="5713481" cy="1957283"/>
          </a:xfrm>
        </p:grpSpPr>
        <p:sp>
          <p:nvSpPr>
            <p:cNvPr id="7" name="TextBox 6"/>
            <p:cNvSpPr txBox="1"/>
            <p:nvPr/>
          </p:nvSpPr>
          <p:spPr>
            <a:xfrm>
              <a:off x="1127856" y="5347374"/>
              <a:ext cx="2908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Физические лица</a:t>
              </a:r>
            </a:p>
            <a:p>
              <a:r>
                <a:rPr lang="ru-RU" sz="2400" dirty="0"/>
                <a:t>(жители и ИП)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7856" y="4987334"/>
              <a:ext cx="2948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Юридические лица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7856" y="4292880"/>
              <a:ext cx="2948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Местный бюджет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32737" y="4415700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32738" y="5110154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32738" y="5448999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68960" y="4277308"/>
              <a:ext cx="2037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не менее 1 %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00657" y="5326178"/>
              <a:ext cx="1974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не менее 7 %</a:t>
              </a: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707098" y="4987333"/>
              <a:ext cx="3528392" cy="1191037"/>
            </a:xfrm>
            <a:prstGeom prst="homePlate">
              <a:avLst/>
            </a:prstGeom>
            <a:noFill/>
            <a:ln>
              <a:solidFill>
                <a:srgbClr val="59C8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692899" y="4221088"/>
              <a:ext cx="3528392" cy="582062"/>
            </a:xfrm>
            <a:prstGeom prst="homePlate">
              <a:avLst/>
            </a:prstGeom>
            <a:noFill/>
            <a:ln>
              <a:solidFill>
                <a:srgbClr val="59C8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385759" y="3933056"/>
            <a:ext cx="6198968" cy="2520280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6584727" y="3861048"/>
            <a:ext cx="867593" cy="2664296"/>
          </a:xfrm>
          <a:prstGeom prst="rightBrace">
            <a:avLst>
              <a:gd name="adj1" fmla="val 45357"/>
              <a:gd name="adj2" fmla="val 50000"/>
            </a:avLst>
          </a:prstGeom>
          <a:ln w="7620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432231" y="4654587"/>
            <a:ext cx="1506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45 </a:t>
            </a:r>
          </a:p>
          <a:p>
            <a:pPr algn="ctr"/>
            <a:r>
              <a:rPr lang="ru-RU" sz="3200" b="1" dirty="0"/>
              <a:t>баллов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7856" y="2542795"/>
            <a:ext cx="290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Физические лица</a:t>
            </a:r>
          </a:p>
          <a:p>
            <a:r>
              <a:rPr lang="ru-RU" sz="2400" dirty="0"/>
              <a:t>(жители и ИП)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7856" y="2182755"/>
            <a:ext cx="294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Юридические лица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7856" y="1488301"/>
            <a:ext cx="29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Местный бюджет</a:t>
            </a:r>
          </a:p>
        </p:txBody>
      </p:sp>
      <p:sp>
        <p:nvSpPr>
          <p:cNvPr id="27" name="Овал 26"/>
          <p:cNvSpPr/>
          <p:nvPr/>
        </p:nvSpPr>
        <p:spPr>
          <a:xfrm>
            <a:off x="832737" y="1611121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32738" y="2305575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32738" y="2644420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368960" y="1472729"/>
            <a:ext cx="203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не менее 1 %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00657" y="2521599"/>
            <a:ext cx="197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не менее 7 %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707098" y="2182754"/>
            <a:ext cx="3528392" cy="1191037"/>
          </a:xfrm>
          <a:prstGeom prst="homePlat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33" name="Пятиугольник 32"/>
          <p:cNvSpPr/>
          <p:nvPr/>
        </p:nvSpPr>
        <p:spPr>
          <a:xfrm>
            <a:off x="692899" y="1416509"/>
            <a:ext cx="3528392" cy="582062"/>
          </a:xfrm>
          <a:prstGeom prst="homePlat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36" name="TextBox 35"/>
          <p:cNvSpPr txBox="1"/>
          <p:nvPr/>
        </p:nvSpPr>
        <p:spPr>
          <a:xfrm>
            <a:off x="6433020" y="1441027"/>
            <a:ext cx="230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B82300"/>
                </a:solidFill>
              </a:rPr>
              <a:t>до 15 </a:t>
            </a:r>
            <a:r>
              <a:rPr lang="ru-RU" sz="2800" b="1" dirty="0"/>
              <a:t>баллов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24636" y="2460044"/>
            <a:ext cx="230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B82300"/>
                </a:solidFill>
              </a:rPr>
              <a:t>до 40 </a:t>
            </a:r>
            <a:r>
              <a:rPr lang="ru-RU" sz="2800" b="1" dirty="0"/>
              <a:t>баллов</a:t>
            </a:r>
          </a:p>
        </p:txBody>
      </p:sp>
      <p:sp>
        <p:nvSpPr>
          <p:cNvPr id="5" name="Умножение 4"/>
          <p:cNvSpPr/>
          <p:nvPr/>
        </p:nvSpPr>
        <p:spPr>
          <a:xfrm>
            <a:off x="-2052736" y="426071"/>
            <a:ext cx="13465496" cy="3975032"/>
          </a:xfrm>
          <a:prstGeom prst="mathMultiply">
            <a:avLst>
              <a:gd name="adj1" fmla="val 57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6" grpId="0"/>
      <p:bldP spid="37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834" y="909567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3343" y="260648"/>
            <a:ext cx="4693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СОФИНАНСИРОВАНИЕ</a:t>
            </a:r>
          </a:p>
        </p:txBody>
      </p:sp>
      <p:sp>
        <p:nvSpPr>
          <p:cNvPr id="4" name="Ромб 3"/>
          <p:cNvSpPr/>
          <p:nvPr/>
        </p:nvSpPr>
        <p:spPr>
          <a:xfrm>
            <a:off x="226942" y="177716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006" y="1798364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9" name="Ромб 8"/>
          <p:cNvSpPr/>
          <p:nvPr/>
        </p:nvSpPr>
        <p:spPr>
          <a:xfrm>
            <a:off x="4367402" y="177716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43466" y="1798364"/>
            <a:ext cx="378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(МОГУТ ПРИСУТСТВОВАТЬ В ПАКЕТЕ КОНКУРСНОЙ ДОКУМЕНТАЦИИ)</a:t>
            </a:r>
          </a:p>
        </p:txBody>
      </p:sp>
      <p:sp>
        <p:nvSpPr>
          <p:cNvPr id="11" name="Ромб 10"/>
          <p:cNvSpPr/>
          <p:nvPr/>
        </p:nvSpPr>
        <p:spPr>
          <a:xfrm>
            <a:off x="714383" y="300198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30997" y="4507190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2462" y="2955462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Указание на размер софинансирования </a:t>
            </a:r>
            <a:br>
              <a:rPr lang="ru-RU" sz="2000" dirty="0"/>
            </a:br>
            <a:r>
              <a:rPr lang="ru-RU" sz="2000" dirty="0"/>
              <a:t>в п. 28 Заявки на участие </a:t>
            </a:r>
            <a:br>
              <a:rPr lang="ru-RU" sz="2000" dirty="0"/>
            </a:br>
            <a:r>
              <a:rPr lang="ru-RU" sz="2000" dirty="0"/>
              <a:t>в конкурсном отборе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2461" y="4430527"/>
            <a:ext cx="3181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Наличие в протоколе собрания/конференции граждан обсуждения долей софинансирования</a:t>
            </a:r>
          </a:p>
        </p:txBody>
      </p:sp>
      <p:sp>
        <p:nvSpPr>
          <p:cNvPr id="23" name="Ромб 22"/>
          <p:cNvSpPr/>
          <p:nvPr/>
        </p:nvSpPr>
        <p:spPr>
          <a:xfrm>
            <a:off x="4771410" y="3048514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785557" y="4849704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59489" y="3001988"/>
            <a:ext cx="3564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Гарантийные письма</a:t>
            </a:r>
            <a:br>
              <a:rPr lang="ru-RU" sz="2000" dirty="0"/>
            </a:br>
            <a:r>
              <a:rPr lang="ru-RU" sz="2000" dirty="0"/>
              <a:t>о софинансировании в случае успешного прохождения конкурсного отбора</a:t>
            </a:r>
          </a:p>
          <a:p>
            <a:r>
              <a:rPr lang="ru-RU" sz="2000" dirty="0"/>
              <a:t>(от юридических лиц, ИП)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68444" y="4761114"/>
            <a:ext cx="35647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Выписка из местного бюджета, подтверждающая наличие средств софинансирования </a:t>
            </a:r>
            <a:br>
              <a:rPr lang="ru-RU" sz="2000" dirty="0"/>
            </a:br>
            <a:r>
              <a:rPr lang="ru-RU" sz="2000" dirty="0"/>
              <a:t>со стороны муниципального образования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760" y="185154"/>
            <a:ext cx="64492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ВОВЛЕЧЕНИЕ ЖИТЕЛЕЙ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4288" y="1586038"/>
            <a:ext cx="1506781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863D"/>
                </a:solidFill>
              </a:rPr>
              <a:t>10 </a:t>
            </a:r>
          </a:p>
          <a:p>
            <a:pPr algn="ctr">
              <a:lnSpc>
                <a:spcPct val="80000"/>
              </a:lnSpc>
            </a:pPr>
            <a:r>
              <a:rPr lang="ru-RU" sz="3200" b="1" dirty="0"/>
              <a:t>баллов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89" y="1563936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863D"/>
                </a:solidFill>
              </a:rPr>
              <a:t>АНКЕТИРОВАНИЕ или </a:t>
            </a:r>
            <a:r>
              <a:rPr lang="ru-RU" sz="2800" b="1" dirty="0" smtClean="0">
                <a:solidFill>
                  <a:srgbClr val="00863D"/>
                </a:solidFill>
              </a:rPr>
              <a:t>ОПРОС</a:t>
            </a:r>
            <a:endParaRPr lang="ru-RU" sz="2800" b="1" dirty="0">
              <a:solidFill>
                <a:srgbClr val="00863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1" y="906977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по выбору общественного проекта, определению его наименования и иным вопросам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35367" y="1535615"/>
            <a:ext cx="2406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ТВОРЧЕСКИЙ КОНКУРС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1989" y="1545078"/>
            <a:ext cx="3193587" cy="972036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35367" y="1517687"/>
            <a:ext cx="2406765" cy="972036"/>
          </a:xfrm>
          <a:prstGeom prst="round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3637169" y="1814898"/>
            <a:ext cx="432396" cy="432396"/>
          </a:xfrm>
          <a:prstGeom prst="plus">
            <a:avLst>
              <a:gd name="adj" fmla="val 38438"/>
            </a:avLst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7376" y="3623428"/>
            <a:ext cx="8389080" cy="1864276"/>
            <a:chOff x="287376" y="3623428"/>
            <a:chExt cx="8389080" cy="1864276"/>
          </a:xfrm>
        </p:grpSpPr>
        <p:sp>
          <p:nvSpPr>
            <p:cNvPr id="66" name="TextBox 65"/>
            <p:cNvSpPr txBox="1"/>
            <p:nvPr/>
          </p:nvSpPr>
          <p:spPr>
            <a:xfrm>
              <a:off x="7169675" y="4137899"/>
              <a:ext cx="1506781" cy="89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dirty="0" smtClean="0">
                  <a:solidFill>
                    <a:srgbClr val="00863D"/>
                  </a:solidFill>
                </a:rPr>
                <a:t>5 </a:t>
              </a:r>
              <a:endParaRPr lang="ru-RU" sz="3200" b="1" dirty="0">
                <a:solidFill>
                  <a:srgbClr val="00863D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3200" b="1" dirty="0"/>
                <a:t>баллов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87376" y="4115797"/>
              <a:ext cx="31683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00863D"/>
                  </a:solidFill>
                </a:rPr>
                <a:t>АНКЕТИРОВАНИЕ или </a:t>
              </a:r>
              <a:r>
                <a:rPr lang="ru-RU" sz="2800" b="1" dirty="0" smtClean="0">
                  <a:solidFill>
                    <a:srgbClr val="00863D"/>
                  </a:solidFill>
                </a:rPr>
                <a:t>ОПРОС</a:t>
              </a:r>
              <a:endParaRPr lang="ru-RU" sz="2800" b="1" dirty="0">
                <a:solidFill>
                  <a:srgbClr val="00863D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240754" y="4087476"/>
              <a:ext cx="24067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863D"/>
                  </a:solidFill>
                </a:rPr>
                <a:t>ТВОРЧЕСКИЙ КОНКУРС</a:t>
              </a: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287376" y="4096939"/>
              <a:ext cx="3193587" cy="972036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240754" y="4069548"/>
              <a:ext cx="2406765" cy="972036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Крест 70"/>
            <p:cNvSpPr/>
            <p:nvPr/>
          </p:nvSpPr>
          <p:spPr>
            <a:xfrm>
              <a:off x="3642556" y="4366759"/>
              <a:ext cx="432396" cy="432396"/>
            </a:xfrm>
            <a:prstGeom prst="plus">
              <a:avLst>
                <a:gd name="adj" fmla="val 38438"/>
              </a:avLst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Умножение 77"/>
            <p:cNvSpPr/>
            <p:nvPr/>
          </p:nvSpPr>
          <p:spPr>
            <a:xfrm>
              <a:off x="3437760" y="3623428"/>
              <a:ext cx="4001978" cy="1864276"/>
            </a:xfrm>
            <a:prstGeom prst="mathMultiply">
              <a:avLst>
                <a:gd name="adj1" fmla="val 571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-1260006" y="2348880"/>
            <a:ext cx="9936462" cy="1864276"/>
            <a:chOff x="-1260006" y="2348880"/>
            <a:chExt cx="9936462" cy="1864276"/>
          </a:xfrm>
        </p:grpSpPr>
        <p:sp>
          <p:nvSpPr>
            <p:cNvPr id="36" name="TextBox 35"/>
            <p:cNvSpPr txBox="1"/>
            <p:nvPr/>
          </p:nvSpPr>
          <p:spPr>
            <a:xfrm>
              <a:off x="7169675" y="2835961"/>
              <a:ext cx="1506781" cy="89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dirty="0" smtClean="0">
                  <a:solidFill>
                    <a:srgbClr val="00863D"/>
                  </a:solidFill>
                </a:rPr>
                <a:t>5 </a:t>
              </a:r>
              <a:endParaRPr lang="ru-RU" sz="3200" b="1" dirty="0">
                <a:solidFill>
                  <a:srgbClr val="00863D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3200" b="1" dirty="0"/>
                <a:t>баллов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7376" y="2813859"/>
              <a:ext cx="31683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00863D"/>
                  </a:solidFill>
                </a:rPr>
                <a:t>АНКЕТИРОВАНИЕ или </a:t>
              </a:r>
              <a:r>
                <a:rPr lang="ru-RU" sz="2800" b="1" dirty="0" smtClean="0">
                  <a:solidFill>
                    <a:srgbClr val="00863D"/>
                  </a:solidFill>
                </a:rPr>
                <a:t>ОПРОС</a:t>
              </a:r>
              <a:endParaRPr lang="ru-RU" sz="2800" b="1" dirty="0">
                <a:solidFill>
                  <a:srgbClr val="00863D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240754" y="2785538"/>
              <a:ext cx="24067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863D"/>
                  </a:solidFill>
                </a:rPr>
                <a:t>ТВОРЧЕСКИЙ КОНКУРС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287376" y="2795001"/>
              <a:ext cx="3193587" cy="972036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4240754" y="2767610"/>
              <a:ext cx="2406765" cy="972036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Крест 64"/>
            <p:cNvSpPr/>
            <p:nvPr/>
          </p:nvSpPr>
          <p:spPr>
            <a:xfrm>
              <a:off x="3642556" y="3064821"/>
              <a:ext cx="432396" cy="432396"/>
            </a:xfrm>
            <a:prstGeom prst="plus">
              <a:avLst>
                <a:gd name="adj" fmla="val 38438"/>
              </a:avLst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Умножение 78"/>
            <p:cNvSpPr/>
            <p:nvPr/>
          </p:nvSpPr>
          <p:spPr>
            <a:xfrm>
              <a:off x="-1260006" y="2348880"/>
              <a:ext cx="6288349" cy="1864276"/>
            </a:xfrm>
            <a:prstGeom prst="mathMultiply">
              <a:avLst>
                <a:gd name="adj1" fmla="val 571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1265393" y="4939206"/>
            <a:ext cx="9941849" cy="1874170"/>
            <a:chOff x="-1265393" y="4939206"/>
            <a:chExt cx="9941849" cy="1874170"/>
          </a:xfrm>
        </p:grpSpPr>
        <p:sp>
          <p:nvSpPr>
            <p:cNvPr id="72" name="TextBox 71"/>
            <p:cNvSpPr txBox="1"/>
            <p:nvPr/>
          </p:nvSpPr>
          <p:spPr>
            <a:xfrm>
              <a:off x="7169675" y="5426287"/>
              <a:ext cx="1506781" cy="89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dirty="0" smtClean="0">
                  <a:solidFill>
                    <a:srgbClr val="00863D"/>
                  </a:solidFill>
                </a:rPr>
                <a:t>0 </a:t>
              </a:r>
              <a:endParaRPr lang="ru-RU" sz="3200" b="1" dirty="0">
                <a:solidFill>
                  <a:srgbClr val="00863D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3200" b="1" dirty="0"/>
                <a:t>баллов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87376" y="5404185"/>
              <a:ext cx="31683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00863D"/>
                  </a:solidFill>
                </a:rPr>
                <a:t>АНКЕТИРОВАНИЕ или </a:t>
              </a:r>
              <a:r>
                <a:rPr lang="ru-RU" sz="2800" b="1" dirty="0" smtClean="0">
                  <a:solidFill>
                    <a:srgbClr val="00863D"/>
                  </a:solidFill>
                </a:rPr>
                <a:t>ОПРОС</a:t>
              </a:r>
              <a:endParaRPr lang="ru-RU" sz="2800" b="1" dirty="0">
                <a:solidFill>
                  <a:srgbClr val="00863D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240754" y="5375864"/>
              <a:ext cx="24067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863D"/>
                  </a:solidFill>
                </a:rPr>
                <a:t>ТВОРЧЕСКИЙ КОНКУРС</a:t>
              </a: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87376" y="5385327"/>
              <a:ext cx="3193587" cy="972036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4240754" y="5357936"/>
              <a:ext cx="2406765" cy="972036"/>
            </a:xfrm>
            <a:prstGeom prst="roundRect">
              <a:avLst/>
            </a:prstGeom>
            <a:noFill/>
            <a:ln w="76200">
              <a:solidFill>
                <a:srgbClr val="008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Крест 76"/>
            <p:cNvSpPr/>
            <p:nvPr/>
          </p:nvSpPr>
          <p:spPr>
            <a:xfrm>
              <a:off x="3642556" y="5655147"/>
              <a:ext cx="432396" cy="432396"/>
            </a:xfrm>
            <a:prstGeom prst="plus">
              <a:avLst>
                <a:gd name="adj" fmla="val 38438"/>
              </a:avLst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Умножение 59"/>
            <p:cNvSpPr/>
            <p:nvPr/>
          </p:nvSpPr>
          <p:spPr>
            <a:xfrm>
              <a:off x="3437760" y="4939206"/>
              <a:ext cx="4001978" cy="1864276"/>
            </a:xfrm>
            <a:prstGeom prst="mathMultiply">
              <a:avLst>
                <a:gd name="adj1" fmla="val 571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Умножение 79"/>
            <p:cNvSpPr/>
            <p:nvPr/>
          </p:nvSpPr>
          <p:spPr>
            <a:xfrm>
              <a:off x="-1265393" y="4949100"/>
              <a:ext cx="6288349" cy="1864276"/>
            </a:xfrm>
            <a:prstGeom prst="mathMultiply">
              <a:avLst>
                <a:gd name="adj1" fmla="val 571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31618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 build="p"/>
      <p:bldP spid="17" grpId="0"/>
      <p:bldP spid="40" grpId="0" animBg="1"/>
      <p:bldP spid="42" grpId="0" animBg="1"/>
      <p:bldP spid="1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2094</Words>
  <Application>Microsoft Office PowerPoint</Application>
  <PresentationFormat>Экран (4:3)</PresentationFormat>
  <Paragraphs>605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Гробер Ева Михайловна</dc:creator>
  <cp:lastModifiedBy>Бодрова Ева Михайловна</cp:lastModifiedBy>
  <cp:revision>1082</cp:revision>
  <cp:lastPrinted>2024-08-03T09:47:49Z</cp:lastPrinted>
  <dcterms:created xsi:type="dcterms:W3CDTF">2020-03-10T06:30:36Z</dcterms:created>
  <dcterms:modified xsi:type="dcterms:W3CDTF">2024-08-06T11:34:53Z</dcterms:modified>
</cp:coreProperties>
</file>